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504" r:id="rId3"/>
    <p:sldId id="505" r:id="rId4"/>
    <p:sldId id="547" r:id="rId5"/>
    <p:sldId id="506" r:id="rId6"/>
    <p:sldId id="549" r:id="rId7"/>
    <p:sldId id="508" r:id="rId8"/>
    <p:sldId id="550" r:id="rId9"/>
    <p:sldId id="563" r:id="rId10"/>
    <p:sldId id="511" r:id="rId11"/>
    <p:sldId id="512" r:id="rId12"/>
    <p:sldId id="513" r:id="rId13"/>
    <p:sldId id="514" r:id="rId14"/>
    <p:sldId id="551" r:id="rId15"/>
    <p:sldId id="517" r:id="rId16"/>
    <p:sldId id="552" r:id="rId17"/>
    <p:sldId id="553" r:id="rId18"/>
    <p:sldId id="520" r:id="rId19"/>
    <p:sldId id="554" r:id="rId20"/>
    <p:sldId id="555" r:id="rId21"/>
    <p:sldId id="525" r:id="rId22"/>
    <p:sldId id="527" r:id="rId23"/>
    <p:sldId id="528" r:id="rId24"/>
    <p:sldId id="557" r:id="rId25"/>
    <p:sldId id="556" r:id="rId26"/>
    <p:sldId id="531" r:id="rId27"/>
    <p:sldId id="532" r:id="rId28"/>
    <p:sldId id="533" r:id="rId29"/>
    <p:sldId id="534" r:id="rId30"/>
    <p:sldId id="535" r:id="rId31"/>
    <p:sldId id="565" r:id="rId3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FCF"/>
    <a:srgbClr val="F9459F"/>
    <a:srgbClr val="D6D168"/>
    <a:srgbClr val="A6F4F6"/>
    <a:srgbClr val="F6D1A8"/>
    <a:srgbClr val="DCC4D2"/>
    <a:srgbClr val="28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37" autoAdjust="0"/>
  </p:normalViewPr>
  <p:slideViewPr>
    <p:cSldViewPr>
      <p:cViewPr varScale="1">
        <p:scale>
          <a:sx n="83" d="100"/>
          <a:sy n="83" d="100"/>
        </p:scale>
        <p:origin x="208" y="4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C0D41A-FABC-42B4-BFA0-9DEB341E3BA4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9E9F51-BB0F-4564-8B54-DBF132E11276}">
      <dgm:prSet phldrT="[Text]"/>
      <dgm:spPr>
        <a:solidFill>
          <a:srgbClr val="E15E26"/>
        </a:solidFill>
      </dgm:spPr>
      <dgm:t>
        <a:bodyPr/>
        <a:lstStyle/>
        <a:p>
          <a:pPr algn="ctr"/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Assuming</a:t>
          </a:r>
        </a:p>
      </dgm:t>
    </dgm:pt>
    <dgm:pt modelId="{08DF495F-0A86-41E8-836F-C592B58924BB}" type="parTrans" cxnId="{5BC6C09A-A23F-4914-8C6B-149D7CE62C0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4703B53-BFAF-4994-A255-C033CA2763E4}" type="sibTrans" cxnId="{5BC6C09A-A23F-4914-8C6B-149D7CE62C0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5609D7C-3572-4266-A21A-9F8CEFD91649}">
      <dgm:prSet phldrT="[Text]"/>
      <dgm:spPr/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Send the message and assume mutual understanding without getting feedback.</a:t>
          </a:r>
        </a:p>
      </dgm:t>
    </dgm:pt>
    <dgm:pt modelId="{736DC770-0E7C-4389-871F-634B64A7C86F}" type="parTrans" cxnId="{54DB33BA-7FC1-4EA5-BA6E-252ED93614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F6D2C62-99B2-4CB2-9D88-B65D0FA456A0}" type="sibTrans" cxnId="{54DB33BA-7FC1-4EA5-BA6E-252ED93614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FAC78E6-2447-4ADF-9C9F-F16346BAE75C}">
      <dgm:prSet phldrT="[Text]"/>
      <dgm:spPr>
        <a:solidFill>
          <a:srgbClr val="B95927"/>
        </a:solidFill>
      </dgm:spPr>
      <dgm:t>
        <a:bodyPr/>
        <a:lstStyle/>
        <a:p>
          <a:pPr algn="ctr"/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“Do you have any questions?”</a:t>
          </a:r>
        </a:p>
      </dgm:t>
    </dgm:pt>
    <dgm:pt modelId="{F4E80D40-0DFE-45EB-9EC0-950C5682F8BD}" type="parTrans" cxnId="{258B5470-4256-45B2-A080-A5809CA6833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C190A73-DD50-489D-BF3C-FEFC32F22AEA}" type="sibTrans" cxnId="{258B5470-4256-45B2-A080-A5809CA6833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70A9A10-480F-4B97-8F69-79EEF7BFFE79}">
      <dgm:prSet phldrT="[Text]"/>
      <dgm:spPr/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Give entire message and ask for questions, feedback does not usually follow – people do not ask questions.</a:t>
          </a:r>
        </a:p>
      </dgm:t>
    </dgm:pt>
    <dgm:pt modelId="{4EF0DFC3-1591-4981-99CB-87E5E6766F32}" type="parTrans" cxnId="{FC314457-3AD8-45F5-B4FE-26A3370F745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E2B7AC4-9878-47B7-8580-E2183EF14A88}" type="sibTrans" cxnId="{FC314457-3AD8-45F5-B4FE-26A3370F745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8B6575D-4210-46FA-93E1-3C4E93E5E6EB}">
      <dgm:prSet phldrT="[Text]"/>
      <dgm:spPr/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Another common error is assuming no questions means there is mutual understanding.</a:t>
          </a:r>
        </a:p>
      </dgm:t>
    </dgm:pt>
    <dgm:pt modelId="{D1EC7296-B505-41B7-9561-7FAB1B5AB87B}" type="parTrans" cxnId="{34AE89A4-E9C9-4D34-A723-2E21F646F24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D6FADA7-6A9B-48A2-B565-35E17957D608}" type="sibTrans" cxnId="{34AE89A4-E9C9-4D34-A723-2E21F646F24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6E9FE7A-A687-4FEF-B7EE-6BC00A7DFD67}">
      <dgm:prSet phldrT="[Text]"/>
      <dgm:spPr/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Getting feedback ensures mutual understanding.</a:t>
          </a:r>
        </a:p>
      </dgm:t>
    </dgm:pt>
    <dgm:pt modelId="{4D35A079-2F96-40C9-BE30-67C00D1A539B}" type="parTrans" cxnId="{5A2E7377-1C45-49DA-8968-EA90384C792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DCA0D09-B101-4EA9-B0F2-C27EC9C3EA76}" type="sibTrans" cxnId="{5A2E7377-1C45-49DA-8968-EA90384C792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5F1E587-4534-4A9B-863C-918C1A239599}" type="pres">
      <dgm:prSet presAssocID="{BDC0D41A-FABC-42B4-BFA0-9DEB341E3BA4}" presName="linear" presStyleCnt="0">
        <dgm:presLayoutVars>
          <dgm:animLvl val="lvl"/>
          <dgm:resizeHandles val="exact"/>
        </dgm:presLayoutVars>
      </dgm:prSet>
      <dgm:spPr/>
    </dgm:pt>
    <dgm:pt modelId="{F21D5842-4CCC-452C-9AA0-0CE0485DEF63}" type="pres">
      <dgm:prSet presAssocID="{879E9F51-BB0F-4564-8B54-DBF132E1127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9FB01C-5EF1-4CAB-80B9-8750DEB25A96}" type="pres">
      <dgm:prSet presAssocID="{879E9F51-BB0F-4564-8B54-DBF132E11276}" presName="childText" presStyleLbl="revTx" presStyleIdx="0" presStyleCnt="2">
        <dgm:presLayoutVars>
          <dgm:bulletEnabled val="1"/>
        </dgm:presLayoutVars>
      </dgm:prSet>
      <dgm:spPr/>
    </dgm:pt>
    <dgm:pt modelId="{81B65914-AF7C-4EB5-BD22-527EDFB1AD94}" type="pres">
      <dgm:prSet presAssocID="{AFAC78E6-2447-4ADF-9C9F-F16346BAE75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6F196E4-D983-4EA8-843C-2F2DBC3FC426}" type="pres">
      <dgm:prSet presAssocID="{AFAC78E6-2447-4ADF-9C9F-F16346BAE75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AFE4315-8984-4027-B0E1-963F80BDFAC6}" type="presOf" srcId="{370A9A10-480F-4B97-8F69-79EEF7BFFE79}" destId="{96F196E4-D983-4EA8-843C-2F2DBC3FC426}" srcOrd="0" destOrd="0" presId="urn:microsoft.com/office/officeart/2005/8/layout/vList2"/>
    <dgm:cxn modelId="{BED72544-7BC7-4633-B182-780DD89D8330}" type="presOf" srcId="{AFAC78E6-2447-4ADF-9C9F-F16346BAE75C}" destId="{81B65914-AF7C-4EB5-BD22-527EDFB1AD94}" srcOrd="0" destOrd="0" presId="urn:microsoft.com/office/officeart/2005/8/layout/vList2"/>
    <dgm:cxn modelId="{14D0A555-1CC0-4A10-B784-831402D2BEC2}" type="presOf" srcId="{28B6575D-4210-46FA-93E1-3C4E93E5E6EB}" destId="{96F196E4-D983-4EA8-843C-2F2DBC3FC426}" srcOrd="0" destOrd="1" presId="urn:microsoft.com/office/officeart/2005/8/layout/vList2"/>
    <dgm:cxn modelId="{FC314457-3AD8-45F5-B4FE-26A3370F7451}" srcId="{AFAC78E6-2447-4ADF-9C9F-F16346BAE75C}" destId="{370A9A10-480F-4B97-8F69-79EEF7BFFE79}" srcOrd="0" destOrd="0" parTransId="{4EF0DFC3-1591-4981-99CB-87E5E6766F32}" sibTransId="{FE2B7AC4-9878-47B7-8580-E2183EF14A88}"/>
    <dgm:cxn modelId="{258B5470-4256-45B2-A080-A5809CA6833C}" srcId="{BDC0D41A-FABC-42B4-BFA0-9DEB341E3BA4}" destId="{AFAC78E6-2447-4ADF-9C9F-F16346BAE75C}" srcOrd="1" destOrd="0" parTransId="{F4E80D40-0DFE-45EB-9EC0-950C5682F8BD}" sibTransId="{2C190A73-DD50-489D-BF3C-FEFC32F22AEA}"/>
    <dgm:cxn modelId="{5A2E7377-1C45-49DA-8968-EA90384C7923}" srcId="{879E9F51-BB0F-4564-8B54-DBF132E11276}" destId="{D6E9FE7A-A687-4FEF-B7EE-6BC00A7DFD67}" srcOrd="1" destOrd="0" parTransId="{4D35A079-2F96-40C9-BE30-67C00D1A539B}" sibTransId="{7DCA0D09-B101-4EA9-B0F2-C27EC9C3EA76}"/>
    <dgm:cxn modelId="{2D7F7990-C408-4CDC-A9D6-3EB38D7C8752}" type="presOf" srcId="{35609D7C-3572-4266-A21A-9F8CEFD91649}" destId="{F59FB01C-5EF1-4CAB-80B9-8750DEB25A96}" srcOrd="0" destOrd="0" presId="urn:microsoft.com/office/officeart/2005/8/layout/vList2"/>
    <dgm:cxn modelId="{5BC6C09A-A23F-4914-8C6B-149D7CE62C05}" srcId="{BDC0D41A-FABC-42B4-BFA0-9DEB341E3BA4}" destId="{879E9F51-BB0F-4564-8B54-DBF132E11276}" srcOrd="0" destOrd="0" parTransId="{08DF495F-0A86-41E8-836F-C592B58924BB}" sibTransId="{64703B53-BFAF-4994-A255-C033CA2763E4}"/>
    <dgm:cxn modelId="{34AE89A4-E9C9-4D34-A723-2E21F646F249}" srcId="{AFAC78E6-2447-4ADF-9C9F-F16346BAE75C}" destId="{28B6575D-4210-46FA-93E1-3C4E93E5E6EB}" srcOrd="1" destOrd="0" parTransId="{D1EC7296-B505-41B7-9561-7FAB1B5AB87B}" sibTransId="{2D6FADA7-6A9B-48A2-B565-35E17957D608}"/>
    <dgm:cxn modelId="{54DB33BA-7FC1-4EA5-BA6E-252ED93614C9}" srcId="{879E9F51-BB0F-4564-8B54-DBF132E11276}" destId="{35609D7C-3572-4266-A21A-9F8CEFD91649}" srcOrd="0" destOrd="0" parTransId="{736DC770-0E7C-4389-871F-634B64A7C86F}" sibTransId="{2F6D2C62-99B2-4CB2-9D88-B65D0FA456A0}"/>
    <dgm:cxn modelId="{87940BC1-0E2F-4FF4-ADEB-C58893C1101D}" type="presOf" srcId="{D6E9FE7A-A687-4FEF-B7EE-6BC00A7DFD67}" destId="{F59FB01C-5EF1-4CAB-80B9-8750DEB25A96}" srcOrd="0" destOrd="1" presId="urn:microsoft.com/office/officeart/2005/8/layout/vList2"/>
    <dgm:cxn modelId="{53784AC7-05E4-4610-98BF-0EEAB8A564AE}" type="presOf" srcId="{879E9F51-BB0F-4564-8B54-DBF132E11276}" destId="{F21D5842-4CCC-452C-9AA0-0CE0485DEF63}" srcOrd="0" destOrd="0" presId="urn:microsoft.com/office/officeart/2005/8/layout/vList2"/>
    <dgm:cxn modelId="{99F0E6DF-469D-4CB8-928C-013928767855}" type="presOf" srcId="{BDC0D41A-FABC-42B4-BFA0-9DEB341E3BA4}" destId="{F5F1E587-4534-4A9B-863C-918C1A239599}" srcOrd="0" destOrd="0" presId="urn:microsoft.com/office/officeart/2005/8/layout/vList2"/>
    <dgm:cxn modelId="{F2B27D94-E9DA-4F9C-881B-458B13676D3E}" type="presParOf" srcId="{F5F1E587-4534-4A9B-863C-918C1A239599}" destId="{F21D5842-4CCC-452C-9AA0-0CE0485DEF63}" srcOrd="0" destOrd="0" presId="urn:microsoft.com/office/officeart/2005/8/layout/vList2"/>
    <dgm:cxn modelId="{C2BE0049-1CE2-438C-BB24-73B534872DA9}" type="presParOf" srcId="{F5F1E587-4534-4A9B-863C-918C1A239599}" destId="{F59FB01C-5EF1-4CAB-80B9-8750DEB25A96}" srcOrd="1" destOrd="0" presId="urn:microsoft.com/office/officeart/2005/8/layout/vList2"/>
    <dgm:cxn modelId="{35F1AE28-666D-43F7-A472-A779D0D7F918}" type="presParOf" srcId="{F5F1E587-4534-4A9B-863C-918C1A239599}" destId="{81B65914-AF7C-4EB5-BD22-527EDFB1AD94}" srcOrd="2" destOrd="0" presId="urn:microsoft.com/office/officeart/2005/8/layout/vList2"/>
    <dgm:cxn modelId="{A8D80C70-FC21-45AA-9DA2-7E7D7396F87A}" type="presParOf" srcId="{F5F1E587-4534-4A9B-863C-918C1A239599}" destId="{96F196E4-D983-4EA8-843C-2F2DBC3FC42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292FD2-D9CA-42BF-B509-60FED12C7AB4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86646C-4E45-45C1-80A2-56D788E30EED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Broken Contract</a:t>
          </a:r>
        </a:p>
      </dgm:t>
    </dgm:pt>
    <dgm:pt modelId="{124DC43A-54AC-45B8-B6F8-C2673001AA37}" type="parTrans" cxnId="{AECD813E-A076-41E1-8B2C-D2AE97A3C1CE}">
      <dgm:prSet/>
      <dgm:spPr/>
      <dgm:t>
        <a:bodyPr/>
        <a:lstStyle/>
        <a:p>
          <a:endParaRPr lang="en-US"/>
        </a:p>
      </dgm:t>
    </dgm:pt>
    <dgm:pt modelId="{697D900A-6F9F-4679-9AFF-9B4E4809B893}" type="sibTrans" cxnId="{AECD813E-A076-41E1-8B2C-D2AE97A3C1CE}">
      <dgm:prSet/>
      <dgm:spPr/>
      <dgm:t>
        <a:bodyPr/>
        <a:lstStyle/>
        <a:p>
          <a:endParaRPr lang="en-US"/>
        </a:p>
      </dgm:t>
    </dgm:pt>
    <dgm:pt modelId="{4E80BBC4-78DA-47B7-981A-3EF2A86932C4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We fail to communicate our expectations or ask about expectations of other party.</a:t>
          </a:r>
        </a:p>
      </dgm:t>
    </dgm:pt>
    <dgm:pt modelId="{0A46F1A9-8D17-4E08-8BEC-89374F272C5F}" type="parTrans" cxnId="{2A48DDFB-89BA-4C65-90A5-E9F2BFBE8AB2}">
      <dgm:prSet/>
      <dgm:spPr/>
      <dgm:t>
        <a:bodyPr/>
        <a:lstStyle/>
        <a:p>
          <a:endParaRPr lang="en-US"/>
        </a:p>
      </dgm:t>
    </dgm:pt>
    <dgm:pt modelId="{D0F98D1A-8ABF-42BC-9778-046A844C374A}" type="sibTrans" cxnId="{2A48DDFB-89BA-4C65-90A5-E9F2BFBE8AB2}">
      <dgm:prSet/>
      <dgm:spPr/>
      <dgm:t>
        <a:bodyPr/>
        <a:lstStyle/>
        <a:p>
          <a:endParaRPr lang="en-US"/>
        </a:p>
      </dgm:t>
    </dgm:pt>
    <dgm:pt modelId="{10C8B94D-D1F0-4419-9F1B-627FA5AEEC5B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We further assume other party has same expectations as us.</a:t>
          </a:r>
        </a:p>
      </dgm:t>
    </dgm:pt>
    <dgm:pt modelId="{A47C1B03-98DE-4EE2-9F74-E4BCE59B4C9F}" type="parTrans" cxnId="{EC7BCE32-96C5-49D2-9FFF-65FAB182EA83}">
      <dgm:prSet/>
      <dgm:spPr/>
      <dgm:t>
        <a:bodyPr/>
        <a:lstStyle/>
        <a:p>
          <a:endParaRPr lang="en-US"/>
        </a:p>
      </dgm:t>
    </dgm:pt>
    <dgm:pt modelId="{3B682B4D-9B06-43D3-8536-563C7D65D403}" type="sibTrans" cxnId="{EC7BCE32-96C5-49D2-9FFF-65FAB182EA83}">
      <dgm:prSet/>
      <dgm:spPr/>
      <dgm:t>
        <a:bodyPr/>
        <a:lstStyle/>
        <a:p>
          <a:endParaRPr lang="en-US"/>
        </a:p>
      </dgm:t>
    </dgm:pt>
    <dgm:pt modelId="{7B36F646-9DEE-445C-9917-225E62DB3D0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Conflict can be</a:t>
          </a:r>
        </a:p>
      </dgm:t>
    </dgm:pt>
    <dgm:pt modelId="{8EF0B2E5-34FF-421F-B8CF-0ED5F8D93FA4}" type="parTrans" cxnId="{EACF2553-76C9-4BBC-9C0E-F10F03DB4533}">
      <dgm:prSet/>
      <dgm:spPr/>
      <dgm:t>
        <a:bodyPr/>
        <a:lstStyle/>
        <a:p>
          <a:endParaRPr lang="en-US"/>
        </a:p>
      </dgm:t>
    </dgm:pt>
    <dgm:pt modelId="{FC186EF4-F46E-4EF1-87F2-E8DED562DBA2}" type="sibTrans" cxnId="{EACF2553-76C9-4BBC-9C0E-F10F03DB4533}">
      <dgm:prSet/>
      <dgm:spPr/>
      <dgm:t>
        <a:bodyPr/>
        <a:lstStyle/>
        <a:p>
          <a:endParaRPr lang="en-US"/>
        </a:p>
      </dgm:t>
    </dgm:pt>
    <dgm:pt modelId="{963A32AB-E6E0-47F6-8393-9D172D92F064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i="1" dirty="0">
              <a:latin typeface="Tahoma" pitchFamily="34" charset="0"/>
              <a:ea typeface="Tahoma" pitchFamily="34" charset="0"/>
              <a:cs typeface="Tahoma" pitchFamily="34" charset="0"/>
            </a:rPr>
            <a:t>Functional conflict </a:t>
          </a:r>
          <a:r>
            <a:rPr lang="en-US" i="0" dirty="0">
              <a:latin typeface="Tahoma" pitchFamily="34" charset="0"/>
              <a:ea typeface="Tahoma" pitchFamily="34" charset="0"/>
              <a:cs typeface="Tahoma" pitchFamily="34" charset="0"/>
            </a:rPr>
            <a:t>– disagreement and opposition supports meeting objectives.</a:t>
          </a:r>
          <a:endParaRPr lang="en-US" i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6D464CE-D3F2-438A-B3B6-EFA909811FD8}" type="parTrans" cxnId="{BF931473-D444-43D7-91BE-BB97D86D708E}">
      <dgm:prSet/>
      <dgm:spPr/>
      <dgm:t>
        <a:bodyPr/>
        <a:lstStyle/>
        <a:p>
          <a:endParaRPr lang="en-US"/>
        </a:p>
      </dgm:t>
    </dgm:pt>
    <dgm:pt modelId="{D8B64D74-6786-420F-9D02-65E700EEF916}" type="sibTrans" cxnId="{BF931473-D444-43D7-91BE-BB97D86D708E}">
      <dgm:prSet/>
      <dgm:spPr/>
      <dgm:t>
        <a:bodyPr/>
        <a:lstStyle/>
        <a:p>
          <a:endParaRPr lang="en-US"/>
        </a:p>
      </dgm:t>
    </dgm:pt>
    <dgm:pt modelId="{7018EDF1-B12F-4C96-8BC3-40A624ECD8FC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i="1" dirty="0">
              <a:latin typeface="Tahoma" pitchFamily="34" charset="0"/>
              <a:ea typeface="Tahoma" pitchFamily="34" charset="0"/>
              <a:cs typeface="Tahoma" pitchFamily="34" charset="0"/>
            </a:rPr>
            <a:t>Dysfunctional conflict </a:t>
          </a:r>
          <a:r>
            <a:rPr lang="en-US" i="0" dirty="0">
              <a:latin typeface="Tahoma" pitchFamily="34" charset="0"/>
              <a:ea typeface="Tahoma" pitchFamily="34" charset="0"/>
              <a:cs typeface="Tahoma" pitchFamily="34" charset="0"/>
            </a:rPr>
            <a:t>– prevents  the objectives from being met.</a:t>
          </a:r>
          <a:endParaRPr lang="en-US" i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021D65B-0921-458D-97CB-8405BCAE0F3B}" type="parTrans" cxnId="{CA9C9448-6BC6-4CAC-A367-33A8A1982F76}">
      <dgm:prSet/>
      <dgm:spPr/>
      <dgm:t>
        <a:bodyPr/>
        <a:lstStyle/>
        <a:p>
          <a:endParaRPr lang="en-US"/>
        </a:p>
      </dgm:t>
    </dgm:pt>
    <dgm:pt modelId="{38B7C241-8C55-4BED-8B87-CF8CE1FA2B73}" type="sibTrans" cxnId="{CA9C9448-6BC6-4CAC-A367-33A8A1982F76}">
      <dgm:prSet/>
      <dgm:spPr/>
      <dgm:t>
        <a:bodyPr/>
        <a:lstStyle/>
        <a:p>
          <a:endParaRPr lang="en-US"/>
        </a:p>
      </dgm:t>
    </dgm:pt>
    <dgm:pt modelId="{33E8245C-9874-4AB6-9385-4DED6EBCE249}" type="pres">
      <dgm:prSet presAssocID="{52292FD2-D9CA-42BF-B509-60FED12C7AB4}" presName="Name0" presStyleCnt="0">
        <dgm:presLayoutVars>
          <dgm:dir/>
          <dgm:animLvl val="lvl"/>
          <dgm:resizeHandles/>
        </dgm:presLayoutVars>
      </dgm:prSet>
      <dgm:spPr/>
    </dgm:pt>
    <dgm:pt modelId="{9B9190B4-6AE6-4BC3-B6A4-B6B971259BB2}" type="pres">
      <dgm:prSet presAssocID="{0186646C-4E45-45C1-80A2-56D788E30EED}" presName="linNode" presStyleCnt="0"/>
      <dgm:spPr/>
    </dgm:pt>
    <dgm:pt modelId="{75994317-8D98-4C18-B3AD-24907091750B}" type="pres">
      <dgm:prSet presAssocID="{0186646C-4E45-45C1-80A2-56D788E30EED}" presName="parentShp" presStyleLbl="node1" presStyleIdx="0" presStyleCnt="2" custScaleX="66809" custLinFactNeighborX="-6944">
        <dgm:presLayoutVars>
          <dgm:bulletEnabled val="1"/>
        </dgm:presLayoutVars>
      </dgm:prSet>
      <dgm:spPr/>
    </dgm:pt>
    <dgm:pt modelId="{B03B573A-3E1A-4F52-A83A-AD9DC041278A}" type="pres">
      <dgm:prSet presAssocID="{0186646C-4E45-45C1-80A2-56D788E30EED}" presName="childShp" presStyleLbl="bgAccFollowNode1" presStyleIdx="0" presStyleCnt="2" custScaleX="122317">
        <dgm:presLayoutVars>
          <dgm:bulletEnabled val="1"/>
        </dgm:presLayoutVars>
      </dgm:prSet>
      <dgm:spPr/>
    </dgm:pt>
    <dgm:pt modelId="{90B8A6DD-47CE-4801-AC72-C63D9DF3F0E7}" type="pres">
      <dgm:prSet presAssocID="{697D900A-6F9F-4679-9AFF-9B4E4809B893}" presName="spacing" presStyleCnt="0"/>
      <dgm:spPr/>
    </dgm:pt>
    <dgm:pt modelId="{3062314D-8883-464C-BDA2-09B896ABEDA9}" type="pres">
      <dgm:prSet presAssocID="{7B36F646-9DEE-445C-9917-225E62DB3D03}" presName="linNode" presStyleCnt="0"/>
      <dgm:spPr/>
    </dgm:pt>
    <dgm:pt modelId="{078BA9E1-21EC-4BDC-9A84-B179D4AC8814}" type="pres">
      <dgm:prSet presAssocID="{7B36F646-9DEE-445C-9917-225E62DB3D03}" presName="parentShp" presStyleLbl="node1" presStyleIdx="1" presStyleCnt="2" custScaleX="66809" custLinFactNeighborX="-6944">
        <dgm:presLayoutVars>
          <dgm:bulletEnabled val="1"/>
        </dgm:presLayoutVars>
      </dgm:prSet>
      <dgm:spPr/>
    </dgm:pt>
    <dgm:pt modelId="{0E696E96-CF78-4A2B-9D3E-5EC576CCA8A2}" type="pres">
      <dgm:prSet presAssocID="{7B36F646-9DEE-445C-9917-225E62DB3D03}" presName="childShp" presStyleLbl="bgAccFollowNode1" presStyleIdx="1" presStyleCnt="2" custScaleX="122317">
        <dgm:presLayoutVars>
          <dgm:bulletEnabled val="1"/>
        </dgm:presLayoutVars>
      </dgm:prSet>
      <dgm:spPr/>
    </dgm:pt>
  </dgm:ptLst>
  <dgm:cxnLst>
    <dgm:cxn modelId="{078D3415-58EC-49B2-A77F-7E762EDD6359}" type="presOf" srcId="{7018EDF1-B12F-4C96-8BC3-40A624ECD8FC}" destId="{0E696E96-CF78-4A2B-9D3E-5EC576CCA8A2}" srcOrd="0" destOrd="1" presId="urn:microsoft.com/office/officeart/2005/8/layout/vList6"/>
    <dgm:cxn modelId="{EC7BCE32-96C5-49D2-9FFF-65FAB182EA83}" srcId="{0186646C-4E45-45C1-80A2-56D788E30EED}" destId="{10C8B94D-D1F0-4419-9F1B-627FA5AEEC5B}" srcOrd="1" destOrd="0" parTransId="{A47C1B03-98DE-4EE2-9F74-E4BCE59B4C9F}" sibTransId="{3B682B4D-9B06-43D3-8536-563C7D65D403}"/>
    <dgm:cxn modelId="{AECD813E-A076-41E1-8B2C-D2AE97A3C1CE}" srcId="{52292FD2-D9CA-42BF-B509-60FED12C7AB4}" destId="{0186646C-4E45-45C1-80A2-56D788E30EED}" srcOrd="0" destOrd="0" parTransId="{124DC43A-54AC-45B8-B6F8-C2673001AA37}" sibTransId="{697D900A-6F9F-4679-9AFF-9B4E4809B893}"/>
    <dgm:cxn modelId="{D14B853F-52D4-4823-9EEB-47B1054066EE}" type="presOf" srcId="{4E80BBC4-78DA-47B7-981A-3EF2A86932C4}" destId="{B03B573A-3E1A-4F52-A83A-AD9DC041278A}" srcOrd="0" destOrd="0" presId="urn:microsoft.com/office/officeart/2005/8/layout/vList6"/>
    <dgm:cxn modelId="{CA9C9448-6BC6-4CAC-A367-33A8A1982F76}" srcId="{7B36F646-9DEE-445C-9917-225E62DB3D03}" destId="{7018EDF1-B12F-4C96-8BC3-40A624ECD8FC}" srcOrd="1" destOrd="0" parTransId="{E021D65B-0921-458D-97CB-8405BCAE0F3B}" sibTransId="{38B7C241-8C55-4BED-8B87-CF8CE1FA2B73}"/>
    <dgm:cxn modelId="{EACF2553-76C9-4BBC-9C0E-F10F03DB4533}" srcId="{52292FD2-D9CA-42BF-B509-60FED12C7AB4}" destId="{7B36F646-9DEE-445C-9917-225E62DB3D03}" srcOrd="1" destOrd="0" parTransId="{8EF0B2E5-34FF-421F-B8CF-0ED5F8D93FA4}" sibTransId="{FC186EF4-F46E-4EF1-87F2-E8DED562DBA2}"/>
    <dgm:cxn modelId="{7AF7D456-7872-4443-B813-BB6B2B2A0D2B}" type="presOf" srcId="{10C8B94D-D1F0-4419-9F1B-627FA5AEEC5B}" destId="{B03B573A-3E1A-4F52-A83A-AD9DC041278A}" srcOrd="0" destOrd="1" presId="urn:microsoft.com/office/officeart/2005/8/layout/vList6"/>
    <dgm:cxn modelId="{BF931473-D444-43D7-91BE-BB97D86D708E}" srcId="{7B36F646-9DEE-445C-9917-225E62DB3D03}" destId="{963A32AB-E6E0-47F6-8393-9D172D92F064}" srcOrd="0" destOrd="0" parTransId="{06D464CE-D3F2-438A-B3B6-EFA909811FD8}" sibTransId="{D8B64D74-6786-420F-9D02-65E700EEF916}"/>
    <dgm:cxn modelId="{A2B41989-B689-449C-B2C1-00124118918E}" type="presOf" srcId="{0186646C-4E45-45C1-80A2-56D788E30EED}" destId="{75994317-8D98-4C18-B3AD-24907091750B}" srcOrd="0" destOrd="0" presId="urn:microsoft.com/office/officeart/2005/8/layout/vList6"/>
    <dgm:cxn modelId="{E875E1A6-90E5-42BC-8EF1-8556FE8153D7}" type="presOf" srcId="{7B36F646-9DEE-445C-9917-225E62DB3D03}" destId="{078BA9E1-21EC-4BDC-9A84-B179D4AC8814}" srcOrd="0" destOrd="0" presId="urn:microsoft.com/office/officeart/2005/8/layout/vList6"/>
    <dgm:cxn modelId="{C9BDD4E9-C6D2-4118-9102-6135E880DABF}" type="presOf" srcId="{963A32AB-E6E0-47F6-8393-9D172D92F064}" destId="{0E696E96-CF78-4A2B-9D3E-5EC576CCA8A2}" srcOrd="0" destOrd="0" presId="urn:microsoft.com/office/officeart/2005/8/layout/vList6"/>
    <dgm:cxn modelId="{2A48DDFB-89BA-4C65-90A5-E9F2BFBE8AB2}" srcId="{0186646C-4E45-45C1-80A2-56D788E30EED}" destId="{4E80BBC4-78DA-47B7-981A-3EF2A86932C4}" srcOrd="0" destOrd="0" parTransId="{0A46F1A9-8D17-4E08-8BEC-89374F272C5F}" sibTransId="{D0F98D1A-8ABF-42BC-9778-046A844C374A}"/>
    <dgm:cxn modelId="{7623BEFD-A60B-4FEC-93FA-BF61D01CC389}" type="presOf" srcId="{52292FD2-D9CA-42BF-B509-60FED12C7AB4}" destId="{33E8245C-9874-4AB6-9385-4DED6EBCE249}" srcOrd="0" destOrd="0" presId="urn:microsoft.com/office/officeart/2005/8/layout/vList6"/>
    <dgm:cxn modelId="{B37D9472-2F59-44CE-88D1-55B6822613CF}" type="presParOf" srcId="{33E8245C-9874-4AB6-9385-4DED6EBCE249}" destId="{9B9190B4-6AE6-4BC3-B6A4-B6B971259BB2}" srcOrd="0" destOrd="0" presId="urn:microsoft.com/office/officeart/2005/8/layout/vList6"/>
    <dgm:cxn modelId="{5BDE3542-35F7-4323-8743-7D60F794A156}" type="presParOf" srcId="{9B9190B4-6AE6-4BC3-B6A4-B6B971259BB2}" destId="{75994317-8D98-4C18-B3AD-24907091750B}" srcOrd="0" destOrd="0" presId="urn:microsoft.com/office/officeart/2005/8/layout/vList6"/>
    <dgm:cxn modelId="{4AD4B4E2-E63F-43FC-A0E9-60F763C416B8}" type="presParOf" srcId="{9B9190B4-6AE6-4BC3-B6A4-B6B971259BB2}" destId="{B03B573A-3E1A-4F52-A83A-AD9DC041278A}" srcOrd="1" destOrd="0" presId="urn:microsoft.com/office/officeart/2005/8/layout/vList6"/>
    <dgm:cxn modelId="{AA4EF183-8210-406C-A728-50C2E6C98E86}" type="presParOf" srcId="{33E8245C-9874-4AB6-9385-4DED6EBCE249}" destId="{90B8A6DD-47CE-4801-AC72-C63D9DF3F0E7}" srcOrd="1" destOrd="0" presId="urn:microsoft.com/office/officeart/2005/8/layout/vList6"/>
    <dgm:cxn modelId="{F4CBD9FF-6EA6-4DB9-86D4-169FA3B28104}" type="presParOf" srcId="{33E8245C-9874-4AB6-9385-4DED6EBCE249}" destId="{3062314D-8883-464C-BDA2-09B896ABEDA9}" srcOrd="2" destOrd="0" presId="urn:microsoft.com/office/officeart/2005/8/layout/vList6"/>
    <dgm:cxn modelId="{6FD28448-7C13-4CFA-A04F-6BF57C58C533}" type="presParOf" srcId="{3062314D-8883-464C-BDA2-09B896ABEDA9}" destId="{078BA9E1-21EC-4BDC-9A84-B179D4AC8814}" srcOrd="0" destOrd="0" presId="urn:microsoft.com/office/officeart/2005/8/layout/vList6"/>
    <dgm:cxn modelId="{6A28640B-98D3-4825-BDBD-E5A734A9CEDB}" type="presParOf" srcId="{3062314D-8883-464C-BDA2-09B896ABEDA9}" destId="{0E696E96-CF78-4A2B-9D3E-5EC576CCA8A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9669D8-F58F-47BC-B4D9-3C3A1C383733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6F513-07AB-42B7-8186-8FFE77364F76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gm:t>
    </dgm:pt>
    <dgm:pt modelId="{0CF1D484-6796-4E96-B0B4-A38FEE0923A2}" type="par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F98B9C-6A96-460C-80B6-5FD5D1D22E9F}" type="sib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8F0F3DF-B043-48E2-B43E-B29D4D3E715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gm:t>
    </dgm:pt>
    <dgm:pt modelId="{4ED297B5-6A5D-43A5-A973-8C337D547EAD}" type="par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08C2C-CA0A-43D1-8A28-092DD1C51831}" type="sib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7AE30-8941-41BF-835E-F88317DD263E}" type="pres">
      <dgm:prSet presAssocID="{879669D8-F58F-47BC-B4D9-3C3A1C383733}" presName="diagram" presStyleCnt="0">
        <dgm:presLayoutVars>
          <dgm:dir/>
          <dgm:resizeHandles val="exact"/>
        </dgm:presLayoutVars>
      </dgm:prSet>
      <dgm:spPr/>
    </dgm:pt>
    <dgm:pt modelId="{46FBAF6A-0AB2-4C96-B404-883C9C67775F}" type="pres">
      <dgm:prSet presAssocID="{5956F513-07AB-42B7-8186-8FFE77364F76}" presName="arrow" presStyleLbl="node1" presStyleIdx="0" presStyleCnt="2" custScaleX="60023" custScaleY="100039">
        <dgm:presLayoutVars>
          <dgm:bulletEnabled val="1"/>
        </dgm:presLayoutVars>
      </dgm:prSet>
      <dgm:spPr/>
    </dgm:pt>
    <dgm:pt modelId="{8A1BD276-4F35-4AC0-9656-32E7F25B1FC6}" type="pres">
      <dgm:prSet presAssocID="{C8F0F3DF-B043-48E2-B43E-B29D4D3E7153}" presName="arrow" presStyleLbl="node1" presStyleIdx="1" presStyleCnt="2" custScaleX="60023" custScaleY="100039">
        <dgm:presLayoutVars>
          <dgm:bulletEnabled val="1"/>
        </dgm:presLayoutVars>
      </dgm:prSet>
      <dgm:spPr/>
    </dgm:pt>
  </dgm:ptLst>
  <dgm:cxnLst>
    <dgm:cxn modelId="{FFDD5A41-30C1-4549-AE49-FFD97479A310}" srcId="{879669D8-F58F-47BC-B4D9-3C3A1C383733}" destId="{5956F513-07AB-42B7-8186-8FFE77364F76}" srcOrd="0" destOrd="0" parTransId="{0CF1D484-6796-4E96-B0B4-A38FEE0923A2}" sibTransId="{0FF98B9C-6A96-460C-80B6-5FD5D1D22E9F}"/>
    <dgm:cxn modelId="{A3CF4D85-515E-4B95-8DC1-0DF13A96D4ED}" type="presOf" srcId="{5956F513-07AB-42B7-8186-8FFE77364F76}" destId="{46FBAF6A-0AB2-4C96-B404-883C9C67775F}" srcOrd="0" destOrd="0" presId="urn:microsoft.com/office/officeart/2005/8/layout/arrow5"/>
    <dgm:cxn modelId="{5F699888-06AA-4A06-B8EC-62451C7A5634}" type="presOf" srcId="{879669D8-F58F-47BC-B4D9-3C3A1C383733}" destId="{1EF7AE30-8941-41BF-835E-F88317DD263E}" srcOrd="0" destOrd="0" presId="urn:microsoft.com/office/officeart/2005/8/layout/arrow5"/>
    <dgm:cxn modelId="{BC82DFFB-8CB5-47ED-9906-335879C4F19B}" type="presOf" srcId="{C8F0F3DF-B043-48E2-B43E-B29D4D3E7153}" destId="{8A1BD276-4F35-4AC0-9656-32E7F25B1FC6}" srcOrd="0" destOrd="0" presId="urn:microsoft.com/office/officeart/2005/8/layout/arrow5"/>
    <dgm:cxn modelId="{BA1829FF-CF8E-4E5B-8405-EBA3F5221E45}" srcId="{879669D8-F58F-47BC-B4D9-3C3A1C383733}" destId="{C8F0F3DF-B043-48E2-B43E-B29D4D3E7153}" srcOrd="1" destOrd="0" parTransId="{4ED297B5-6A5D-43A5-A973-8C337D547EAD}" sibTransId="{1EF08C2C-CA0A-43D1-8A28-092DD1C51831}"/>
    <dgm:cxn modelId="{E2AAF31B-110A-43AE-B484-61FE5B2F10BD}" type="presParOf" srcId="{1EF7AE30-8941-41BF-835E-F88317DD263E}" destId="{46FBAF6A-0AB2-4C96-B404-883C9C67775F}" srcOrd="0" destOrd="0" presId="urn:microsoft.com/office/officeart/2005/8/layout/arrow5"/>
    <dgm:cxn modelId="{19107238-71A8-4DCA-930A-4C7AAE20CC26}" type="presParOf" srcId="{1EF7AE30-8941-41BF-835E-F88317DD263E}" destId="{8A1BD276-4F35-4AC0-9656-32E7F25B1FC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9669D8-F58F-47BC-B4D9-3C3A1C383733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6F513-07AB-42B7-8186-8FFE77364F76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gm:t>
    </dgm:pt>
    <dgm:pt modelId="{0CF1D484-6796-4E96-B0B4-A38FEE0923A2}" type="par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F98B9C-6A96-460C-80B6-5FD5D1D22E9F}" type="sib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8F0F3DF-B043-48E2-B43E-B29D4D3E715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gm:t>
    </dgm:pt>
    <dgm:pt modelId="{4ED297B5-6A5D-43A5-A973-8C337D547EAD}" type="par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08C2C-CA0A-43D1-8A28-092DD1C51831}" type="sib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7AE30-8941-41BF-835E-F88317DD263E}" type="pres">
      <dgm:prSet presAssocID="{879669D8-F58F-47BC-B4D9-3C3A1C383733}" presName="diagram" presStyleCnt="0">
        <dgm:presLayoutVars>
          <dgm:dir/>
          <dgm:resizeHandles val="exact"/>
        </dgm:presLayoutVars>
      </dgm:prSet>
      <dgm:spPr/>
    </dgm:pt>
    <dgm:pt modelId="{46FBAF6A-0AB2-4C96-B404-883C9C67775F}" type="pres">
      <dgm:prSet presAssocID="{5956F513-07AB-42B7-8186-8FFE77364F76}" presName="arrow" presStyleLbl="node1" presStyleIdx="0" presStyleCnt="2" custScaleX="60023" custScaleY="100039">
        <dgm:presLayoutVars>
          <dgm:bulletEnabled val="1"/>
        </dgm:presLayoutVars>
      </dgm:prSet>
      <dgm:spPr/>
    </dgm:pt>
    <dgm:pt modelId="{8A1BD276-4F35-4AC0-9656-32E7F25B1FC6}" type="pres">
      <dgm:prSet presAssocID="{C8F0F3DF-B043-48E2-B43E-B29D4D3E7153}" presName="arrow" presStyleLbl="node1" presStyleIdx="1" presStyleCnt="2" custScaleX="60023" custScaleY="100039">
        <dgm:presLayoutVars>
          <dgm:bulletEnabled val="1"/>
        </dgm:presLayoutVars>
      </dgm:prSet>
      <dgm:spPr/>
    </dgm:pt>
  </dgm:ptLst>
  <dgm:cxnLst>
    <dgm:cxn modelId="{FFDD5A41-30C1-4549-AE49-FFD97479A310}" srcId="{879669D8-F58F-47BC-B4D9-3C3A1C383733}" destId="{5956F513-07AB-42B7-8186-8FFE77364F76}" srcOrd="0" destOrd="0" parTransId="{0CF1D484-6796-4E96-B0B4-A38FEE0923A2}" sibTransId="{0FF98B9C-6A96-460C-80B6-5FD5D1D22E9F}"/>
    <dgm:cxn modelId="{BBD36F7E-0D59-46DC-9B09-438AAD5C679E}" type="presOf" srcId="{C8F0F3DF-B043-48E2-B43E-B29D4D3E7153}" destId="{8A1BD276-4F35-4AC0-9656-32E7F25B1FC6}" srcOrd="0" destOrd="0" presId="urn:microsoft.com/office/officeart/2005/8/layout/arrow5"/>
    <dgm:cxn modelId="{369A6582-B552-4049-A6F7-57FE5AA63B2D}" type="presOf" srcId="{5956F513-07AB-42B7-8186-8FFE77364F76}" destId="{46FBAF6A-0AB2-4C96-B404-883C9C67775F}" srcOrd="0" destOrd="0" presId="urn:microsoft.com/office/officeart/2005/8/layout/arrow5"/>
    <dgm:cxn modelId="{17AB70DD-81A5-4887-BD99-BB5D972C3836}" type="presOf" srcId="{879669D8-F58F-47BC-B4D9-3C3A1C383733}" destId="{1EF7AE30-8941-41BF-835E-F88317DD263E}" srcOrd="0" destOrd="0" presId="urn:microsoft.com/office/officeart/2005/8/layout/arrow5"/>
    <dgm:cxn modelId="{BA1829FF-CF8E-4E5B-8405-EBA3F5221E45}" srcId="{879669D8-F58F-47BC-B4D9-3C3A1C383733}" destId="{C8F0F3DF-B043-48E2-B43E-B29D4D3E7153}" srcOrd="1" destOrd="0" parTransId="{4ED297B5-6A5D-43A5-A973-8C337D547EAD}" sibTransId="{1EF08C2C-CA0A-43D1-8A28-092DD1C51831}"/>
    <dgm:cxn modelId="{9BE0BA6B-A5EF-47B3-81A9-EDE4F1D3B940}" type="presParOf" srcId="{1EF7AE30-8941-41BF-835E-F88317DD263E}" destId="{46FBAF6A-0AB2-4C96-B404-883C9C67775F}" srcOrd="0" destOrd="0" presId="urn:microsoft.com/office/officeart/2005/8/layout/arrow5"/>
    <dgm:cxn modelId="{488CE7ED-C349-499B-80C8-7E84A8D975E7}" type="presParOf" srcId="{1EF7AE30-8941-41BF-835E-F88317DD263E}" destId="{8A1BD276-4F35-4AC0-9656-32E7F25B1FC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9669D8-F58F-47BC-B4D9-3C3A1C383733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6F513-07AB-42B7-8186-8FFE77364F76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gm:t>
    </dgm:pt>
    <dgm:pt modelId="{0CF1D484-6796-4E96-B0B4-A38FEE0923A2}" type="par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F98B9C-6A96-460C-80B6-5FD5D1D22E9F}" type="sib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8F0F3DF-B043-48E2-B43E-B29D4D3E715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gm:t>
    </dgm:pt>
    <dgm:pt modelId="{4ED297B5-6A5D-43A5-A973-8C337D547EAD}" type="par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08C2C-CA0A-43D1-8A28-092DD1C51831}" type="sib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7AE30-8941-41BF-835E-F88317DD263E}" type="pres">
      <dgm:prSet presAssocID="{879669D8-F58F-47BC-B4D9-3C3A1C383733}" presName="diagram" presStyleCnt="0">
        <dgm:presLayoutVars>
          <dgm:dir/>
          <dgm:resizeHandles val="exact"/>
        </dgm:presLayoutVars>
      </dgm:prSet>
      <dgm:spPr/>
    </dgm:pt>
    <dgm:pt modelId="{46FBAF6A-0AB2-4C96-B404-883C9C67775F}" type="pres">
      <dgm:prSet presAssocID="{5956F513-07AB-42B7-8186-8FFE77364F76}" presName="arrow" presStyleLbl="node1" presStyleIdx="0" presStyleCnt="2" custScaleX="60023" custScaleY="100039">
        <dgm:presLayoutVars>
          <dgm:bulletEnabled val="1"/>
        </dgm:presLayoutVars>
      </dgm:prSet>
      <dgm:spPr/>
    </dgm:pt>
    <dgm:pt modelId="{8A1BD276-4F35-4AC0-9656-32E7F25B1FC6}" type="pres">
      <dgm:prSet presAssocID="{C8F0F3DF-B043-48E2-B43E-B29D4D3E7153}" presName="arrow" presStyleLbl="node1" presStyleIdx="1" presStyleCnt="2" custScaleX="60023" custScaleY="100039">
        <dgm:presLayoutVars>
          <dgm:bulletEnabled val="1"/>
        </dgm:presLayoutVars>
      </dgm:prSet>
      <dgm:spPr/>
    </dgm:pt>
  </dgm:ptLst>
  <dgm:cxnLst>
    <dgm:cxn modelId="{FFDD5A41-30C1-4549-AE49-FFD97479A310}" srcId="{879669D8-F58F-47BC-B4D9-3C3A1C383733}" destId="{5956F513-07AB-42B7-8186-8FFE77364F76}" srcOrd="0" destOrd="0" parTransId="{0CF1D484-6796-4E96-B0B4-A38FEE0923A2}" sibTransId="{0FF98B9C-6A96-460C-80B6-5FD5D1D22E9F}"/>
    <dgm:cxn modelId="{46AD2D45-5F39-4B3B-8DE4-9164F6A0B24E}" type="presOf" srcId="{879669D8-F58F-47BC-B4D9-3C3A1C383733}" destId="{1EF7AE30-8941-41BF-835E-F88317DD263E}" srcOrd="0" destOrd="0" presId="urn:microsoft.com/office/officeart/2005/8/layout/arrow5"/>
    <dgm:cxn modelId="{051458AC-7C30-4D55-B5A3-A084AF0F730F}" type="presOf" srcId="{5956F513-07AB-42B7-8186-8FFE77364F76}" destId="{46FBAF6A-0AB2-4C96-B404-883C9C67775F}" srcOrd="0" destOrd="0" presId="urn:microsoft.com/office/officeart/2005/8/layout/arrow5"/>
    <dgm:cxn modelId="{E5483CEE-7D2A-4CE5-80E0-497F175D185D}" type="presOf" srcId="{C8F0F3DF-B043-48E2-B43E-B29D4D3E7153}" destId="{8A1BD276-4F35-4AC0-9656-32E7F25B1FC6}" srcOrd="0" destOrd="0" presId="urn:microsoft.com/office/officeart/2005/8/layout/arrow5"/>
    <dgm:cxn modelId="{BA1829FF-CF8E-4E5B-8405-EBA3F5221E45}" srcId="{879669D8-F58F-47BC-B4D9-3C3A1C383733}" destId="{C8F0F3DF-B043-48E2-B43E-B29D4D3E7153}" srcOrd="1" destOrd="0" parTransId="{4ED297B5-6A5D-43A5-A973-8C337D547EAD}" sibTransId="{1EF08C2C-CA0A-43D1-8A28-092DD1C51831}"/>
    <dgm:cxn modelId="{90BD4D55-1D4C-4BC1-9184-88FF6D0CAF6C}" type="presParOf" srcId="{1EF7AE30-8941-41BF-835E-F88317DD263E}" destId="{46FBAF6A-0AB2-4C96-B404-883C9C67775F}" srcOrd="0" destOrd="0" presId="urn:microsoft.com/office/officeart/2005/8/layout/arrow5"/>
    <dgm:cxn modelId="{E8BC9090-06FB-421A-BABE-EBF6E3E5C1A9}" type="presParOf" srcId="{1EF7AE30-8941-41BF-835E-F88317DD263E}" destId="{8A1BD276-4F35-4AC0-9656-32E7F25B1FC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9669D8-F58F-47BC-B4D9-3C3A1C383733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6F513-07AB-42B7-8186-8FFE77364F76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gm:t>
    </dgm:pt>
    <dgm:pt modelId="{0CF1D484-6796-4E96-B0B4-A38FEE0923A2}" type="par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F98B9C-6A96-460C-80B6-5FD5D1D22E9F}" type="sib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8F0F3DF-B043-48E2-B43E-B29D4D3E715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gm:t>
    </dgm:pt>
    <dgm:pt modelId="{4ED297B5-6A5D-43A5-A973-8C337D547EAD}" type="par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08C2C-CA0A-43D1-8A28-092DD1C51831}" type="sib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7AE30-8941-41BF-835E-F88317DD263E}" type="pres">
      <dgm:prSet presAssocID="{879669D8-F58F-47BC-B4D9-3C3A1C383733}" presName="diagram" presStyleCnt="0">
        <dgm:presLayoutVars>
          <dgm:dir/>
          <dgm:resizeHandles val="exact"/>
        </dgm:presLayoutVars>
      </dgm:prSet>
      <dgm:spPr/>
    </dgm:pt>
    <dgm:pt modelId="{46FBAF6A-0AB2-4C96-B404-883C9C67775F}" type="pres">
      <dgm:prSet presAssocID="{5956F513-07AB-42B7-8186-8FFE77364F76}" presName="arrow" presStyleLbl="node1" presStyleIdx="0" presStyleCnt="2" custScaleX="60023" custScaleY="100039">
        <dgm:presLayoutVars>
          <dgm:bulletEnabled val="1"/>
        </dgm:presLayoutVars>
      </dgm:prSet>
      <dgm:spPr/>
    </dgm:pt>
    <dgm:pt modelId="{8A1BD276-4F35-4AC0-9656-32E7F25B1FC6}" type="pres">
      <dgm:prSet presAssocID="{C8F0F3DF-B043-48E2-B43E-B29D4D3E7153}" presName="arrow" presStyleLbl="node1" presStyleIdx="1" presStyleCnt="2" custScaleX="60023" custScaleY="100039">
        <dgm:presLayoutVars>
          <dgm:bulletEnabled val="1"/>
        </dgm:presLayoutVars>
      </dgm:prSet>
      <dgm:spPr/>
    </dgm:pt>
  </dgm:ptLst>
  <dgm:cxnLst>
    <dgm:cxn modelId="{7A2FD818-B23B-49D5-A361-86EAD513D3BB}" type="presOf" srcId="{C8F0F3DF-B043-48E2-B43E-B29D4D3E7153}" destId="{8A1BD276-4F35-4AC0-9656-32E7F25B1FC6}" srcOrd="0" destOrd="0" presId="urn:microsoft.com/office/officeart/2005/8/layout/arrow5"/>
    <dgm:cxn modelId="{FFDD5A41-30C1-4549-AE49-FFD97479A310}" srcId="{879669D8-F58F-47BC-B4D9-3C3A1C383733}" destId="{5956F513-07AB-42B7-8186-8FFE77364F76}" srcOrd="0" destOrd="0" parTransId="{0CF1D484-6796-4E96-B0B4-A38FEE0923A2}" sibTransId="{0FF98B9C-6A96-460C-80B6-5FD5D1D22E9F}"/>
    <dgm:cxn modelId="{481CDA9A-46E3-43F9-937C-7B80E0880DDF}" type="presOf" srcId="{879669D8-F58F-47BC-B4D9-3C3A1C383733}" destId="{1EF7AE30-8941-41BF-835E-F88317DD263E}" srcOrd="0" destOrd="0" presId="urn:microsoft.com/office/officeart/2005/8/layout/arrow5"/>
    <dgm:cxn modelId="{7516F9E9-F756-4DCD-B92A-E567AAE383B9}" type="presOf" srcId="{5956F513-07AB-42B7-8186-8FFE77364F76}" destId="{46FBAF6A-0AB2-4C96-B404-883C9C67775F}" srcOrd="0" destOrd="0" presId="urn:microsoft.com/office/officeart/2005/8/layout/arrow5"/>
    <dgm:cxn modelId="{BA1829FF-CF8E-4E5B-8405-EBA3F5221E45}" srcId="{879669D8-F58F-47BC-B4D9-3C3A1C383733}" destId="{C8F0F3DF-B043-48E2-B43E-B29D4D3E7153}" srcOrd="1" destOrd="0" parTransId="{4ED297B5-6A5D-43A5-A973-8C337D547EAD}" sibTransId="{1EF08C2C-CA0A-43D1-8A28-092DD1C51831}"/>
    <dgm:cxn modelId="{E0B2750D-419E-4F5C-A1AA-6E6574E70AD7}" type="presParOf" srcId="{1EF7AE30-8941-41BF-835E-F88317DD263E}" destId="{46FBAF6A-0AB2-4C96-B404-883C9C67775F}" srcOrd="0" destOrd="0" presId="urn:microsoft.com/office/officeart/2005/8/layout/arrow5"/>
    <dgm:cxn modelId="{E1685CAE-C9E7-4676-942E-5238D30D5AC6}" type="presParOf" srcId="{1EF7AE30-8941-41BF-835E-F88317DD263E}" destId="{8A1BD276-4F35-4AC0-9656-32E7F25B1FC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9669D8-F58F-47BC-B4D9-3C3A1C383733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6F513-07AB-42B7-8186-8FFE77364F76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gm:t>
    </dgm:pt>
    <dgm:pt modelId="{0CF1D484-6796-4E96-B0B4-A38FEE0923A2}" type="par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FF98B9C-6A96-460C-80B6-5FD5D1D22E9F}" type="sibTrans" cxnId="{FFDD5A41-30C1-4549-AE49-FFD97479A3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8F0F3DF-B043-48E2-B43E-B29D4D3E7153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gm:t>
    </dgm:pt>
    <dgm:pt modelId="{4ED297B5-6A5D-43A5-A973-8C337D547EAD}" type="par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08C2C-CA0A-43D1-8A28-092DD1C51831}" type="sibTrans" cxnId="{BA1829FF-CF8E-4E5B-8405-EBA3F5221E4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EF7AE30-8941-41BF-835E-F88317DD263E}" type="pres">
      <dgm:prSet presAssocID="{879669D8-F58F-47BC-B4D9-3C3A1C383733}" presName="diagram" presStyleCnt="0">
        <dgm:presLayoutVars>
          <dgm:dir/>
          <dgm:resizeHandles val="exact"/>
        </dgm:presLayoutVars>
      </dgm:prSet>
      <dgm:spPr/>
    </dgm:pt>
    <dgm:pt modelId="{46FBAF6A-0AB2-4C96-B404-883C9C67775F}" type="pres">
      <dgm:prSet presAssocID="{5956F513-07AB-42B7-8186-8FFE77364F76}" presName="arrow" presStyleLbl="node1" presStyleIdx="0" presStyleCnt="2" custScaleX="60023" custScaleY="100039">
        <dgm:presLayoutVars>
          <dgm:bulletEnabled val="1"/>
        </dgm:presLayoutVars>
      </dgm:prSet>
      <dgm:spPr/>
    </dgm:pt>
    <dgm:pt modelId="{8A1BD276-4F35-4AC0-9656-32E7F25B1FC6}" type="pres">
      <dgm:prSet presAssocID="{C8F0F3DF-B043-48E2-B43E-B29D4D3E7153}" presName="arrow" presStyleLbl="node1" presStyleIdx="1" presStyleCnt="2" custScaleX="60023" custScaleY="100039">
        <dgm:presLayoutVars>
          <dgm:bulletEnabled val="1"/>
        </dgm:presLayoutVars>
      </dgm:prSet>
      <dgm:spPr/>
    </dgm:pt>
  </dgm:ptLst>
  <dgm:cxnLst>
    <dgm:cxn modelId="{76865C18-EAA8-4CBF-87B9-853E22E83C3E}" type="presOf" srcId="{879669D8-F58F-47BC-B4D9-3C3A1C383733}" destId="{1EF7AE30-8941-41BF-835E-F88317DD263E}" srcOrd="0" destOrd="0" presId="urn:microsoft.com/office/officeart/2005/8/layout/arrow5"/>
    <dgm:cxn modelId="{FFDD5A41-30C1-4549-AE49-FFD97479A310}" srcId="{879669D8-F58F-47BC-B4D9-3C3A1C383733}" destId="{5956F513-07AB-42B7-8186-8FFE77364F76}" srcOrd="0" destOrd="0" parTransId="{0CF1D484-6796-4E96-B0B4-A38FEE0923A2}" sibTransId="{0FF98B9C-6A96-460C-80B6-5FD5D1D22E9F}"/>
    <dgm:cxn modelId="{F9E4F556-A9CB-487C-9468-41F1BE872049}" type="presOf" srcId="{C8F0F3DF-B043-48E2-B43E-B29D4D3E7153}" destId="{8A1BD276-4F35-4AC0-9656-32E7F25B1FC6}" srcOrd="0" destOrd="0" presId="urn:microsoft.com/office/officeart/2005/8/layout/arrow5"/>
    <dgm:cxn modelId="{220BE761-D9D1-4BDA-95E6-BB1A809AC691}" type="presOf" srcId="{5956F513-07AB-42B7-8186-8FFE77364F76}" destId="{46FBAF6A-0AB2-4C96-B404-883C9C67775F}" srcOrd="0" destOrd="0" presId="urn:microsoft.com/office/officeart/2005/8/layout/arrow5"/>
    <dgm:cxn modelId="{BA1829FF-CF8E-4E5B-8405-EBA3F5221E45}" srcId="{879669D8-F58F-47BC-B4D9-3C3A1C383733}" destId="{C8F0F3DF-B043-48E2-B43E-B29D4D3E7153}" srcOrd="1" destOrd="0" parTransId="{4ED297B5-6A5D-43A5-A973-8C337D547EAD}" sibTransId="{1EF08C2C-CA0A-43D1-8A28-092DD1C51831}"/>
    <dgm:cxn modelId="{7E16E030-8309-4EB7-B189-74B444E2325C}" type="presParOf" srcId="{1EF7AE30-8941-41BF-835E-F88317DD263E}" destId="{46FBAF6A-0AB2-4C96-B404-883C9C67775F}" srcOrd="0" destOrd="0" presId="urn:microsoft.com/office/officeart/2005/8/layout/arrow5"/>
    <dgm:cxn modelId="{972BD2C8-5E94-4723-A8BB-CCB1AC677C2A}" type="presParOf" srcId="{1EF7AE30-8941-41BF-835E-F88317DD263E}" destId="{8A1BD276-4F35-4AC0-9656-32E7F25B1FC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D5842-4CCC-452C-9AA0-0CE0485DEF63}">
      <dsp:nvSpPr>
        <dsp:cNvPr id="0" name=""/>
        <dsp:cNvSpPr/>
      </dsp:nvSpPr>
      <dsp:spPr>
        <a:xfrm>
          <a:off x="0" y="229039"/>
          <a:ext cx="8382000" cy="767520"/>
        </a:xfrm>
        <a:prstGeom prst="round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ahoma" pitchFamily="34" charset="0"/>
              <a:ea typeface="Tahoma" pitchFamily="34" charset="0"/>
              <a:cs typeface="Tahoma" pitchFamily="34" charset="0"/>
            </a:rPr>
            <a:t>Assuming</a:t>
          </a:r>
        </a:p>
      </dsp:txBody>
      <dsp:txXfrm>
        <a:off x="37467" y="266506"/>
        <a:ext cx="8307066" cy="692586"/>
      </dsp:txXfrm>
    </dsp:sp>
    <dsp:sp modelId="{F59FB01C-5EF1-4CAB-80B9-8750DEB25A96}">
      <dsp:nvSpPr>
        <dsp:cNvPr id="0" name=""/>
        <dsp:cNvSpPr/>
      </dsp:nvSpPr>
      <dsp:spPr>
        <a:xfrm>
          <a:off x="0" y="996559"/>
          <a:ext cx="8382000" cy="1225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ahoma" pitchFamily="34" charset="0"/>
              <a:ea typeface="Tahoma" pitchFamily="34" charset="0"/>
              <a:cs typeface="Tahoma" pitchFamily="34" charset="0"/>
            </a:rPr>
            <a:t>Send the message and assume mutual understanding without getting feedback.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ahoma" pitchFamily="34" charset="0"/>
              <a:ea typeface="Tahoma" pitchFamily="34" charset="0"/>
              <a:cs typeface="Tahoma" pitchFamily="34" charset="0"/>
            </a:rPr>
            <a:t>Getting feedback ensures mutual understanding.</a:t>
          </a:r>
        </a:p>
      </dsp:txBody>
      <dsp:txXfrm>
        <a:off x="0" y="996559"/>
        <a:ext cx="8382000" cy="1225440"/>
      </dsp:txXfrm>
    </dsp:sp>
    <dsp:sp modelId="{81B65914-AF7C-4EB5-BD22-527EDFB1AD94}">
      <dsp:nvSpPr>
        <dsp:cNvPr id="0" name=""/>
        <dsp:cNvSpPr/>
      </dsp:nvSpPr>
      <dsp:spPr>
        <a:xfrm>
          <a:off x="0" y="2222000"/>
          <a:ext cx="8382000" cy="767520"/>
        </a:xfrm>
        <a:prstGeom prst="round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ahoma" pitchFamily="34" charset="0"/>
              <a:ea typeface="Tahoma" pitchFamily="34" charset="0"/>
              <a:cs typeface="Tahoma" pitchFamily="34" charset="0"/>
            </a:rPr>
            <a:t>“Do you have any questions?”</a:t>
          </a:r>
        </a:p>
      </dsp:txBody>
      <dsp:txXfrm>
        <a:off x="37467" y="2259467"/>
        <a:ext cx="8307066" cy="692586"/>
      </dsp:txXfrm>
    </dsp:sp>
    <dsp:sp modelId="{96F196E4-D983-4EA8-843C-2F2DBC3FC426}">
      <dsp:nvSpPr>
        <dsp:cNvPr id="0" name=""/>
        <dsp:cNvSpPr/>
      </dsp:nvSpPr>
      <dsp:spPr>
        <a:xfrm>
          <a:off x="0" y="2989520"/>
          <a:ext cx="8382000" cy="1556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ahoma" pitchFamily="34" charset="0"/>
              <a:ea typeface="Tahoma" pitchFamily="34" charset="0"/>
              <a:cs typeface="Tahoma" pitchFamily="34" charset="0"/>
            </a:rPr>
            <a:t>Give entire message and ask for questions, feedback does not usually follow – people do not ask questions.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ahoma" pitchFamily="34" charset="0"/>
              <a:ea typeface="Tahoma" pitchFamily="34" charset="0"/>
              <a:cs typeface="Tahoma" pitchFamily="34" charset="0"/>
            </a:rPr>
            <a:t>Another common error is assuming no questions means there is mutual understanding.</a:t>
          </a:r>
        </a:p>
      </dsp:txBody>
      <dsp:txXfrm>
        <a:off x="0" y="2989520"/>
        <a:ext cx="8382000" cy="1556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B573A-3E1A-4F52-A83A-AD9DC041278A}">
      <dsp:nvSpPr>
        <dsp:cNvPr id="0" name=""/>
        <dsp:cNvSpPr/>
      </dsp:nvSpPr>
      <dsp:spPr>
        <a:xfrm>
          <a:off x="2381505" y="496"/>
          <a:ext cx="6530250" cy="19347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itchFamily="34" charset="0"/>
              <a:ea typeface="Tahoma" pitchFamily="34" charset="0"/>
              <a:cs typeface="Tahoma" pitchFamily="34" charset="0"/>
            </a:rPr>
            <a:t>We fail to communicate our expectations or ask about expectations of other party.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itchFamily="34" charset="0"/>
              <a:ea typeface="Tahoma" pitchFamily="34" charset="0"/>
              <a:cs typeface="Tahoma" pitchFamily="34" charset="0"/>
            </a:rPr>
            <a:t>We further assume other party has same expectations as us.</a:t>
          </a:r>
        </a:p>
      </dsp:txBody>
      <dsp:txXfrm>
        <a:off x="2381505" y="242342"/>
        <a:ext cx="5804713" cy="1451073"/>
      </dsp:txXfrm>
    </dsp:sp>
    <dsp:sp modelId="{75994317-8D98-4C18-B3AD-24907091750B}">
      <dsp:nvSpPr>
        <dsp:cNvPr id="0" name=""/>
        <dsp:cNvSpPr/>
      </dsp:nvSpPr>
      <dsp:spPr>
        <a:xfrm>
          <a:off x="0" y="496"/>
          <a:ext cx="2377862" cy="1934765"/>
        </a:xfrm>
        <a:prstGeom prst="round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latin typeface="Tahoma" pitchFamily="34" charset="0"/>
              <a:ea typeface="Tahoma" pitchFamily="34" charset="0"/>
              <a:cs typeface="Tahoma" pitchFamily="34" charset="0"/>
            </a:rPr>
            <a:t>Broken Contract</a:t>
          </a:r>
        </a:p>
      </dsp:txBody>
      <dsp:txXfrm>
        <a:off x="94447" y="94943"/>
        <a:ext cx="2188968" cy="1745871"/>
      </dsp:txXfrm>
    </dsp:sp>
    <dsp:sp modelId="{0E696E96-CF78-4A2B-9D3E-5EC576CCA8A2}">
      <dsp:nvSpPr>
        <dsp:cNvPr id="0" name=""/>
        <dsp:cNvSpPr/>
      </dsp:nvSpPr>
      <dsp:spPr>
        <a:xfrm>
          <a:off x="2381505" y="2128738"/>
          <a:ext cx="6530250" cy="19347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Functional conflict </a:t>
          </a:r>
          <a:r>
            <a:rPr lang="en-US" sz="2400" i="0" kern="1200" dirty="0">
              <a:latin typeface="Tahoma" pitchFamily="34" charset="0"/>
              <a:ea typeface="Tahoma" pitchFamily="34" charset="0"/>
              <a:cs typeface="Tahoma" pitchFamily="34" charset="0"/>
            </a:rPr>
            <a:t>– disagreement and opposition supports meeting objectives.</a:t>
          </a:r>
          <a:endParaRPr lang="en-US" sz="2400" i="1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 dirty="0">
              <a:latin typeface="Tahoma" pitchFamily="34" charset="0"/>
              <a:ea typeface="Tahoma" pitchFamily="34" charset="0"/>
              <a:cs typeface="Tahoma" pitchFamily="34" charset="0"/>
            </a:rPr>
            <a:t>Dysfunctional conflict </a:t>
          </a:r>
          <a:r>
            <a:rPr lang="en-US" sz="2400" i="0" kern="1200" dirty="0">
              <a:latin typeface="Tahoma" pitchFamily="34" charset="0"/>
              <a:ea typeface="Tahoma" pitchFamily="34" charset="0"/>
              <a:cs typeface="Tahoma" pitchFamily="34" charset="0"/>
            </a:rPr>
            <a:t>– prevents  the objectives from being met.</a:t>
          </a:r>
          <a:endParaRPr lang="en-US" sz="2400" i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381505" y="2370584"/>
        <a:ext cx="5804713" cy="1451073"/>
      </dsp:txXfrm>
    </dsp:sp>
    <dsp:sp modelId="{078BA9E1-21EC-4BDC-9A84-B179D4AC8814}">
      <dsp:nvSpPr>
        <dsp:cNvPr id="0" name=""/>
        <dsp:cNvSpPr/>
      </dsp:nvSpPr>
      <dsp:spPr>
        <a:xfrm>
          <a:off x="0" y="2128738"/>
          <a:ext cx="2377862" cy="1934765"/>
        </a:xfrm>
        <a:prstGeom prst="round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latin typeface="Tahoma" pitchFamily="34" charset="0"/>
              <a:ea typeface="Tahoma" pitchFamily="34" charset="0"/>
              <a:cs typeface="Tahoma" pitchFamily="34" charset="0"/>
            </a:rPr>
            <a:t>Conflict can be</a:t>
          </a:r>
        </a:p>
      </dsp:txBody>
      <dsp:txXfrm>
        <a:off x="94447" y="2223185"/>
        <a:ext cx="2188968" cy="1745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BAF6A-0AB2-4C96-B404-883C9C67775F}">
      <dsp:nvSpPr>
        <dsp:cNvPr id="0" name=""/>
        <dsp:cNvSpPr/>
      </dsp:nvSpPr>
      <dsp:spPr>
        <a:xfrm rot="16200000">
          <a:off x="430084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sp:txBody>
      <dsp:txXfrm rot="5400000">
        <a:off x="3521" y="746882"/>
        <a:ext cx="1908852" cy="639834"/>
      </dsp:txXfrm>
    </dsp:sp>
    <dsp:sp modelId="{8A1BD276-4F35-4AC0-9656-32E7F25B1FC6}">
      <dsp:nvSpPr>
        <dsp:cNvPr id="0" name=""/>
        <dsp:cNvSpPr/>
      </dsp:nvSpPr>
      <dsp:spPr>
        <a:xfrm rot="5400000">
          <a:off x="7434247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sp:txBody>
      <dsp:txXfrm rot="-5400000">
        <a:off x="7231626" y="746882"/>
        <a:ext cx="1908852" cy="6398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BAF6A-0AB2-4C96-B404-883C9C67775F}">
      <dsp:nvSpPr>
        <dsp:cNvPr id="0" name=""/>
        <dsp:cNvSpPr/>
      </dsp:nvSpPr>
      <dsp:spPr>
        <a:xfrm rot="16200000">
          <a:off x="430084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sp:txBody>
      <dsp:txXfrm rot="5400000">
        <a:off x="3521" y="746882"/>
        <a:ext cx="1908852" cy="639834"/>
      </dsp:txXfrm>
    </dsp:sp>
    <dsp:sp modelId="{8A1BD276-4F35-4AC0-9656-32E7F25B1FC6}">
      <dsp:nvSpPr>
        <dsp:cNvPr id="0" name=""/>
        <dsp:cNvSpPr/>
      </dsp:nvSpPr>
      <dsp:spPr>
        <a:xfrm rot="5400000">
          <a:off x="7434247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sp:txBody>
      <dsp:txXfrm rot="-5400000">
        <a:off x="7231626" y="746882"/>
        <a:ext cx="1908852" cy="6398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BAF6A-0AB2-4C96-B404-883C9C67775F}">
      <dsp:nvSpPr>
        <dsp:cNvPr id="0" name=""/>
        <dsp:cNvSpPr/>
      </dsp:nvSpPr>
      <dsp:spPr>
        <a:xfrm rot="16200000">
          <a:off x="430084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sp:txBody>
      <dsp:txXfrm rot="5400000">
        <a:off x="3521" y="746882"/>
        <a:ext cx="1908852" cy="639834"/>
      </dsp:txXfrm>
    </dsp:sp>
    <dsp:sp modelId="{8A1BD276-4F35-4AC0-9656-32E7F25B1FC6}">
      <dsp:nvSpPr>
        <dsp:cNvPr id="0" name=""/>
        <dsp:cNvSpPr/>
      </dsp:nvSpPr>
      <dsp:spPr>
        <a:xfrm rot="5400000">
          <a:off x="7434247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sp:txBody>
      <dsp:txXfrm rot="-5400000">
        <a:off x="7231626" y="746882"/>
        <a:ext cx="1908852" cy="6398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BAF6A-0AB2-4C96-B404-883C9C67775F}">
      <dsp:nvSpPr>
        <dsp:cNvPr id="0" name=""/>
        <dsp:cNvSpPr/>
      </dsp:nvSpPr>
      <dsp:spPr>
        <a:xfrm rot="16200000">
          <a:off x="430084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sp:txBody>
      <dsp:txXfrm rot="5400000">
        <a:off x="3521" y="746882"/>
        <a:ext cx="1908852" cy="639834"/>
      </dsp:txXfrm>
    </dsp:sp>
    <dsp:sp modelId="{8A1BD276-4F35-4AC0-9656-32E7F25B1FC6}">
      <dsp:nvSpPr>
        <dsp:cNvPr id="0" name=""/>
        <dsp:cNvSpPr/>
      </dsp:nvSpPr>
      <dsp:spPr>
        <a:xfrm rot="5400000">
          <a:off x="7434247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sp:txBody>
      <dsp:txXfrm rot="-5400000">
        <a:off x="7231626" y="746882"/>
        <a:ext cx="1908852" cy="6398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BAF6A-0AB2-4C96-B404-883C9C67775F}">
      <dsp:nvSpPr>
        <dsp:cNvPr id="0" name=""/>
        <dsp:cNvSpPr/>
      </dsp:nvSpPr>
      <dsp:spPr>
        <a:xfrm rot="16200000">
          <a:off x="430084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Advantage </a:t>
          </a:r>
        </a:p>
      </dsp:txBody>
      <dsp:txXfrm rot="5400000">
        <a:off x="3521" y="746882"/>
        <a:ext cx="1908852" cy="639834"/>
      </dsp:txXfrm>
    </dsp:sp>
    <dsp:sp modelId="{8A1BD276-4F35-4AC0-9656-32E7F25B1FC6}">
      <dsp:nvSpPr>
        <dsp:cNvPr id="0" name=""/>
        <dsp:cNvSpPr/>
      </dsp:nvSpPr>
      <dsp:spPr>
        <a:xfrm rot="5400000">
          <a:off x="7434247" y="402"/>
          <a:ext cx="1279668" cy="2132794"/>
        </a:xfrm>
        <a:prstGeom prst="downArrow">
          <a:avLst>
            <a:gd name="adj1" fmla="val 50000"/>
            <a:gd name="adj2" fmla="val 35000"/>
          </a:avLst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Tahoma" pitchFamily="34" charset="0"/>
              <a:ea typeface="Tahoma" pitchFamily="34" charset="0"/>
              <a:cs typeface="Tahoma" pitchFamily="34" charset="0"/>
            </a:rPr>
            <a:t>Disadvantage </a:t>
          </a:r>
        </a:p>
      </dsp:txBody>
      <dsp:txXfrm rot="-5400000">
        <a:off x="7231626" y="746882"/>
        <a:ext cx="1908852" cy="639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053B4-E58B-495B-B049-4959902A87F5}" type="datetimeFigureOut">
              <a:rPr lang="en-AU" smtClean="0"/>
              <a:t>7/09/2019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27C08-99D3-4DF9-B64D-1E5EC32F72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498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D937-357B-4E27-87C6-81857036713B}" type="datetimeFigureOut">
              <a:rPr lang="en-US" smtClean="0"/>
              <a:t>9/7/19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2670-80AE-46B1-9E2E-F83FE3950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6E87-5493-4D2E-AA82-93C78845114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9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7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arning Outcom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>
            <a:softEdge rad="63500"/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arenR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8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802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350838"/>
            <a:ext cx="5867400" cy="715962"/>
          </a:xfrm>
          <a:solidFill>
            <a:schemeClr val="accent6">
              <a:lumMod val="40000"/>
              <a:lumOff val="60000"/>
            </a:schemeClr>
          </a:solidFill>
          <a:effectLst/>
        </p:spPr>
        <p:txBody>
          <a:bodyPr>
            <a:noAutofit/>
          </a:bodyPr>
          <a:lstStyle>
            <a:lvl1pPr>
              <a:defRPr sz="3600" b="0">
                <a:solidFill>
                  <a:srgbClr val="E15E26"/>
                </a:solidFill>
              </a:defRPr>
            </a:lvl1pPr>
          </a:lstStyle>
          <a:p>
            <a:r>
              <a:rPr lang="en-US" dirty="0"/>
              <a:t>Discussion Question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>
            <a:lvl1pPr>
              <a:buFont typeface="Arial" pitchFamily="34" charset="0"/>
              <a:buChar char="•"/>
              <a:defRPr>
                <a:solidFill>
                  <a:srgbClr val="E15E26"/>
                </a:solidFill>
              </a:defRPr>
            </a:lvl1pPr>
            <a:lvl2pPr marL="557784">
              <a:defRPr>
                <a:solidFill>
                  <a:srgbClr val="B95927"/>
                </a:solidFill>
              </a:defRPr>
            </a:lvl2pPr>
            <a:lvl3pPr marL="832104">
              <a:defRPr>
                <a:solidFill>
                  <a:srgbClr val="E15E26"/>
                </a:solidFill>
              </a:defRPr>
            </a:lvl3pPr>
            <a:lvl4pPr marL="1234440">
              <a:defRPr>
                <a:solidFill>
                  <a:srgbClr val="B95927"/>
                </a:solidFill>
              </a:defRPr>
            </a:lvl4pPr>
            <a:lvl5pPr marL="1691640">
              <a:defRPr>
                <a:solidFill>
                  <a:srgbClr val="E15E2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5" r:id="rId13"/>
    <p:sldLayoutId id="2147483668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Leadership in Business and Society</a:t>
            </a:r>
            <a:br>
              <a:rPr lang="en-US" dirty="0"/>
            </a:br>
            <a:r>
              <a:rPr lang="en-US" dirty="0"/>
              <a:t>BUSN 3052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Communication, coaching and managing conflicts</a:t>
            </a:r>
          </a:p>
          <a:p>
            <a:r>
              <a:rPr lang="en-US" dirty="0"/>
              <a:t>Lecture 5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665147" y="5334000"/>
            <a:ext cx="8021653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spc="5" dirty="0">
                <a:latin typeface="Arial"/>
                <a:cs typeface="Arial"/>
              </a:rPr>
              <a:t>Material largely drawn </a:t>
            </a:r>
            <a:r>
              <a:rPr sz="1200" spc="10" dirty="0">
                <a:latin typeface="Arial"/>
                <a:cs typeface="Arial"/>
              </a:rPr>
              <a:t>from: </a:t>
            </a:r>
            <a:r>
              <a:rPr lang="en-US" sz="1200" spc="5" dirty="0" err="1">
                <a:latin typeface="Arial"/>
                <a:cs typeface="Arial"/>
              </a:rPr>
              <a:t>Lussier</a:t>
            </a:r>
            <a:r>
              <a:rPr lang="en-US" sz="1200" spc="5" dirty="0">
                <a:latin typeface="Arial"/>
                <a:cs typeface="Arial"/>
              </a:rPr>
              <a:t>, RN &amp; </a:t>
            </a:r>
            <a:r>
              <a:rPr lang="en-US" sz="1200" spc="5" dirty="0" err="1">
                <a:latin typeface="Arial"/>
                <a:cs typeface="Arial"/>
              </a:rPr>
              <a:t>Achua</a:t>
            </a:r>
            <a:r>
              <a:rPr lang="en-US" sz="1200" spc="5" dirty="0">
                <a:latin typeface="Arial"/>
                <a:cs typeface="Arial"/>
              </a:rPr>
              <a:t>, CF 2016 </a:t>
            </a:r>
            <a:r>
              <a:rPr lang="en-US" sz="1200" i="1" spc="5" dirty="0">
                <a:latin typeface="Arial"/>
                <a:cs typeface="Arial"/>
              </a:rPr>
              <a:t>Leadership: theory, application and skill developmen</a:t>
            </a:r>
            <a:r>
              <a:rPr lang="en-US" sz="1200" spc="5" dirty="0">
                <a:latin typeface="Arial"/>
                <a:cs typeface="Arial"/>
              </a:rPr>
              <a:t>t, 6th edition, </a:t>
            </a:r>
            <a:r>
              <a:rPr lang="en-US" sz="1200" spc="5" dirty="0" err="1">
                <a:latin typeface="Arial"/>
                <a:cs typeface="Arial"/>
              </a:rPr>
              <a:t>Cengage</a:t>
            </a:r>
            <a:r>
              <a:rPr lang="en-US" sz="1200" spc="5" dirty="0">
                <a:latin typeface="Arial"/>
                <a:cs typeface="Arial"/>
              </a:rPr>
              <a:t> Learning, Boston.</a:t>
            </a:r>
            <a:endParaRPr sz="1200" spc="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77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525963"/>
          </a:xfrm>
        </p:spPr>
        <p:txBody>
          <a:bodyPr>
            <a:noAutofit/>
          </a:bodyPr>
          <a:lstStyle/>
          <a:p>
            <a:r>
              <a:rPr lang="en-US" dirty="0"/>
              <a:t>Understand the steps in the oral message-sending and receiving processes.</a:t>
            </a:r>
          </a:p>
          <a:p>
            <a:r>
              <a:rPr lang="en-US" dirty="0"/>
              <a:t>Identify the common approaches to getting feedback and their limitations.</a:t>
            </a:r>
          </a:p>
          <a:p>
            <a:r>
              <a:rPr lang="en-US" dirty="0"/>
              <a:t>Describe the difference between criticism and coaching feedback.</a:t>
            </a:r>
          </a:p>
          <a:p>
            <a:r>
              <a:rPr lang="en-US" dirty="0"/>
              <a:t>Discuss the relationship between the performance formula and the coaching model.</a:t>
            </a:r>
          </a:p>
          <a:p>
            <a:r>
              <a:rPr lang="en-US" dirty="0"/>
              <a:t>Define the five conflict management styles.</a:t>
            </a:r>
          </a:p>
        </p:txBody>
      </p:sp>
    </p:spTree>
    <p:extLst>
      <p:ext uri="{BB962C8B-B14F-4D97-AF65-F5344CB8AC3E}">
        <p14:creationId xmlns:p14="http://schemas.microsoft.com/office/powerpoint/2010/main" val="174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B0F0"/>
                </a:solidFill>
              </a:rPr>
              <a:t>Communication</a:t>
            </a:r>
            <a:r>
              <a:rPr lang="en-US" dirty="0"/>
              <a:t> </a:t>
            </a:r>
            <a:r>
              <a:rPr lang="en-US" i="1" dirty="0"/>
              <a:t>is the process of conveying information and meaning.</a:t>
            </a:r>
          </a:p>
          <a:p>
            <a:pPr lvl="2"/>
            <a:r>
              <a:rPr lang="en-US" dirty="0"/>
              <a:t>True communication happens only when all parties understand the message (information) from the same perspective (meaning).</a:t>
            </a:r>
          </a:p>
          <a:p>
            <a:r>
              <a:rPr lang="en-US" dirty="0"/>
              <a:t>Communication and leadership.</a:t>
            </a:r>
          </a:p>
          <a:p>
            <a:pPr lvl="2"/>
            <a:r>
              <a:rPr lang="en-US" dirty="0"/>
              <a:t>Leaders use communication to influence others.</a:t>
            </a:r>
          </a:p>
          <a:p>
            <a:pPr lvl="2"/>
            <a:r>
              <a:rPr lang="en-US" dirty="0"/>
              <a:t>Formal authority affects communication.</a:t>
            </a:r>
          </a:p>
          <a:p>
            <a:pPr lvl="2"/>
            <a:r>
              <a:rPr lang="en-US" dirty="0"/>
              <a:t>Managers use communication to monitor and reinforce performance standards.</a:t>
            </a:r>
          </a:p>
          <a:p>
            <a:pPr lvl="2"/>
            <a:r>
              <a:rPr lang="en-US" dirty="0"/>
              <a:t>There is a positive relationship between communication competency and leadership performance.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2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Important parts in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Sending messages</a:t>
            </a:r>
          </a:p>
          <a:p>
            <a:r>
              <a:rPr lang="en-US" dirty="0"/>
              <a:t>Receiving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40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02076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Sending messages and giving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Managers give instructions which is sending a message.</a:t>
            </a:r>
          </a:p>
          <a:p>
            <a:pPr marL="800100" lvl="3" indent="-342900"/>
            <a:r>
              <a:rPr lang="en-US" dirty="0"/>
              <a:t>How well you give instructions directly affects performance.</a:t>
            </a:r>
          </a:p>
          <a:p>
            <a:r>
              <a:rPr lang="en-US" dirty="0"/>
              <a:t>Send messages orally, in writing and nonverbally.</a:t>
            </a:r>
          </a:p>
          <a:p>
            <a:r>
              <a:rPr lang="en-US" dirty="0"/>
              <a:t>Select the appropriate method for the audience and situation.</a:t>
            </a:r>
          </a:p>
          <a:p>
            <a:r>
              <a:rPr lang="en-US" dirty="0"/>
              <a:t>Before sending a message, plan it.</a:t>
            </a:r>
          </a:p>
          <a:p>
            <a:pPr lvl="2"/>
            <a:r>
              <a:rPr lang="en-US" dirty="0"/>
              <a:t>What is the goal of the message?</a:t>
            </a:r>
          </a:p>
          <a:p>
            <a:pPr lvl="2"/>
            <a:r>
              <a:rPr lang="en-US" dirty="0"/>
              <a:t>Who should receive the message?</a:t>
            </a:r>
          </a:p>
          <a:p>
            <a:pPr lvl="2"/>
            <a:r>
              <a:rPr lang="en-US" dirty="0"/>
              <a:t>How will you send the message?</a:t>
            </a:r>
          </a:p>
          <a:p>
            <a:pPr lvl="2"/>
            <a:r>
              <a:rPr lang="en-US" dirty="0"/>
              <a:t>When and where will the message be transmitted?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7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oral message-sending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 descr="Small talk.&#10;"/>
          <p:cNvSpPr txBox="1"/>
          <p:nvPr/>
        </p:nvSpPr>
        <p:spPr>
          <a:xfrm>
            <a:off x="29029" y="3105591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Small talk.</a:t>
            </a:r>
          </a:p>
        </p:txBody>
      </p:sp>
      <p:sp>
        <p:nvSpPr>
          <p:cNvPr id="6" name="TextBox 5" descr="Receiver should know desired end result.&#10;"/>
          <p:cNvSpPr txBox="1"/>
          <p:nvPr/>
        </p:nvSpPr>
        <p:spPr>
          <a:xfrm>
            <a:off x="1629229" y="310559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Receiver should know desired end result.</a:t>
            </a:r>
          </a:p>
        </p:txBody>
      </p:sp>
      <p:sp>
        <p:nvSpPr>
          <p:cNvPr id="7" name="TextBox 6" descr="Give instructions."/>
          <p:cNvSpPr txBox="1"/>
          <p:nvPr/>
        </p:nvSpPr>
        <p:spPr>
          <a:xfrm>
            <a:off x="3458029" y="310559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Give instructions.</a:t>
            </a:r>
          </a:p>
        </p:txBody>
      </p:sp>
      <p:sp>
        <p:nvSpPr>
          <p:cNvPr id="8" name="TextBox 7" descr="Ask direct questions and/or paraphrase.&#10;"/>
          <p:cNvSpPr txBox="1"/>
          <p:nvPr/>
        </p:nvSpPr>
        <p:spPr>
          <a:xfrm>
            <a:off x="5058229" y="302939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Ask direct questions and/or paraphrase.</a:t>
            </a:r>
          </a:p>
        </p:txBody>
      </p:sp>
      <p:sp>
        <p:nvSpPr>
          <p:cNvPr id="9" name="TextBox 8" descr="Important step.&#10;"/>
          <p:cNvSpPr txBox="1"/>
          <p:nvPr/>
        </p:nvSpPr>
        <p:spPr>
          <a:xfrm>
            <a:off x="6887029" y="305993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Important step.</a:t>
            </a:r>
          </a:p>
        </p:txBody>
      </p:sp>
      <p:pic>
        <p:nvPicPr>
          <p:cNvPr id="10" name="Picture 9" descr="Exhibit 6-1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29" y="1644926"/>
            <a:ext cx="9144000" cy="146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Written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</a:t>
            </a:r>
            <a:r>
              <a:rPr lang="en-US" dirty="0" err="1"/>
              <a:t>organisation</a:t>
            </a:r>
            <a:r>
              <a:rPr lang="en-US" dirty="0"/>
              <a:t> is a major problem.</a:t>
            </a:r>
          </a:p>
          <a:p>
            <a:pPr lvl="1"/>
            <a:r>
              <a:rPr lang="en-US" dirty="0"/>
              <a:t>Set an objective, keeping audience in mind.</a:t>
            </a:r>
          </a:p>
          <a:p>
            <a:pPr lvl="1"/>
            <a:r>
              <a:rPr lang="en-US" dirty="0"/>
              <a:t>Make an outline and transfer to written form.</a:t>
            </a:r>
          </a:p>
          <a:p>
            <a:r>
              <a:rPr lang="en-US" dirty="0"/>
              <a:t>Write to communicate, not to impress.</a:t>
            </a:r>
          </a:p>
          <a:p>
            <a:pPr lvl="1"/>
            <a:r>
              <a:rPr lang="en-US" dirty="0"/>
              <a:t>Keep the message short and simple </a:t>
            </a:r>
            <a:r>
              <a:rPr lang="en-US" b="1" dirty="0">
                <a:solidFill>
                  <a:srgbClr val="FF0000"/>
                </a:solidFill>
              </a:rPr>
              <a:t>1-5-15.</a:t>
            </a:r>
          </a:p>
          <a:p>
            <a:pPr lvl="1"/>
            <a:r>
              <a:rPr lang="en-US" dirty="0"/>
              <a:t>Use active voice rather than passive voice.</a:t>
            </a:r>
          </a:p>
          <a:p>
            <a:r>
              <a:rPr lang="en-US" dirty="0"/>
              <a:t>Edit your work and rewrite if needed.</a:t>
            </a:r>
          </a:p>
          <a:p>
            <a:pPr lvl="1"/>
            <a:r>
              <a:rPr lang="en-US" dirty="0"/>
              <a:t>Have others edit important work.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42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Receiving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66800"/>
            <a:ext cx="8229600" cy="2438400"/>
          </a:xfrm>
        </p:spPr>
        <p:txBody>
          <a:bodyPr/>
          <a:lstStyle/>
          <a:p>
            <a:r>
              <a:rPr lang="en-US" dirty="0"/>
              <a:t>Includes listening and responding to messages.</a:t>
            </a:r>
          </a:p>
          <a:p>
            <a:r>
              <a:rPr lang="en-US" dirty="0"/>
              <a:t>Listening is the process of giving a speaker your undivided attention.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Exhibit 6-1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199" y="3276600"/>
            <a:ext cx="8915401" cy="2612908"/>
          </a:xfrm>
          <a:prstGeom prst="rect">
            <a:avLst/>
          </a:prstGeom>
        </p:spPr>
      </p:pic>
      <p:sp>
        <p:nvSpPr>
          <p:cNvPr id="6" name="TextBox 5" descr="Analyzing is the process of thinking about, decoding and evaluating the message.&#10;"/>
          <p:cNvSpPr txBox="1"/>
          <p:nvPr/>
        </p:nvSpPr>
        <p:spPr>
          <a:xfrm>
            <a:off x="3124200" y="4507753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Analysing</a:t>
            </a:r>
            <a:r>
              <a:rPr lang="en-US" sz="20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the process of thinking about, decoding and evaluating the message.</a:t>
            </a:r>
          </a:p>
        </p:txBody>
      </p:sp>
      <p:sp>
        <p:nvSpPr>
          <p:cNvPr id="7" name="TextBox 6" descr="Checking understanding is the process of giving feedback.&#10;"/>
          <p:cNvSpPr txBox="1"/>
          <p:nvPr/>
        </p:nvSpPr>
        <p:spPr>
          <a:xfrm>
            <a:off x="6324600" y="4507753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Checking understanding</a:t>
            </a:r>
            <a:r>
              <a:rPr lang="en-US" sz="20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the process of giving feedback.</a:t>
            </a:r>
          </a:p>
        </p:txBody>
      </p:sp>
    </p:spTree>
    <p:extLst>
      <p:ext uri="{BB962C8B-B14F-4D97-AF65-F5344CB8AC3E}">
        <p14:creationId xmlns:p14="http://schemas.microsoft.com/office/powerpoint/2010/main" val="279342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Channel richness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809565"/>
            <a:ext cx="922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Source: Daft (2018, p. 277)</a:t>
            </a:r>
          </a:p>
          <a:p>
            <a:pPr algn="ctr"/>
            <a:r>
              <a:rPr lang="en-US" dirty="0"/>
              <a:t>Daft RL 2018, </a:t>
            </a:r>
            <a:r>
              <a:rPr lang="en-US" i="1" dirty="0"/>
              <a:t>The leadership experience</a:t>
            </a:r>
            <a:r>
              <a:rPr lang="en-US" dirty="0"/>
              <a:t>, 7th </a:t>
            </a:r>
            <a:r>
              <a:rPr lang="en-US" dirty="0" err="1"/>
              <a:t>edn</a:t>
            </a:r>
            <a:r>
              <a:rPr lang="en-US" dirty="0"/>
              <a:t>, </a:t>
            </a:r>
            <a:r>
              <a:rPr lang="en-US" dirty="0" err="1"/>
              <a:t>Cengage</a:t>
            </a:r>
            <a:r>
              <a:rPr lang="en-US" dirty="0"/>
              <a:t> Learning, Boston, MA.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828800"/>
            <a:ext cx="6962775" cy="398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229600" cy="914400"/>
          </a:xfrm>
        </p:spPr>
        <p:txBody>
          <a:bodyPr>
            <a:noAutofit/>
          </a:bodyPr>
          <a:lstStyle/>
          <a:p>
            <a:r>
              <a:rPr lang="en-US" sz="2400" dirty="0"/>
              <a:t>The amount of information that can be transmitted during a communication episode</a:t>
            </a:r>
          </a:p>
        </p:txBody>
      </p:sp>
    </p:spTree>
    <p:extLst>
      <p:ext uri="{BB962C8B-B14F-4D97-AF65-F5344CB8AC3E}">
        <p14:creationId xmlns:p14="http://schemas.microsoft.com/office/powerpoint/2010/main" val="3654928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1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95992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Feedback </a:t>
            </a:r>
            <a:r>
              <a:rPr lang="en-US" i="1" dirty="0"/>
              <a:t>is the process of </a:t>
            </a:r>
            <a:r>
              <a:rPr lang="en-US" i="1" dirty="0">
                <a:solidFill>
                  <a:schemeClr val="accent1"/>
                </a:solidFill>
              </a:rPr>
              <a:t>verifying messages </a:t>
            </a:r>
            <a:r>
              <a:rPr lang="en-US" i="1" dirty="0"/>
              <a:t>and </a:t>
            </a:r>
            <a:r>
              <a:rPr lang="en-US" i="1" dirty="0">
                <a:solidFill>
                  <a:schemeClr val="accent1"/>
                </a:solidFill>
              </a:rPr>
              <a:t>determining if objectives are being met</a:t>
            </a:r>
            <a:r>
              <a:rPr lang="en-US" i="1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Role of feedback in verifying messages: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Paraphrasing</a:t>
            </a:r>
            <a:r>
              <a:rPr lang="en-US" dirty="0"/>
              <a:t> </a:t>
            </a:r>
            <a:r>
              <a:rPr lang="en-US" i="1" dirty="0"/>
              <a:t>is the process of having the receiver restate the message in her/her words.</a:t>
            </a:r>
          </a:p>
          <a:p>
            <a:pPr lvl="1"/>
            <a:endParaRPr lang="en-US" dirty="0"/>
          </a:p>
          <a:p>
            <a:r>
              <a:rPr lang="en-US" dirty="0"/>
              <a:t>Role of feedback in meeting objectives:</a:t>
            </a:r>
          </a:p>
          <a:p>
            <a:pPr lvl="1"/>
            <a:r>
              <a:rPr lang="en-US" dirty="0"/>
              <a:t>Focuses on the leader’s assessment of a follower’s job performance on assigned tasks and responsibilities.</a:t>
            </a:r>
          </a:p>
          <a:p>
            <a:pPr lvl="1"/>
            <a:r>
              <a:rPr lang="en-US" dirty="0"/>
              <a:t>Ongoing feedback increases motivation.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3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need to be open to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improve your performance, you have to be open to feedback also called </a:t>
            </a:r>
            <a:r>
              <a:rPr lang="en-US" i="1" dirty="0">
                <a:solidFill>
                  <a:schemeClr val="accent1"/>
                </a:solidFill>
              </a:rPr>
              <a:t>criticism</a:t>
            </a:r>
            <a:r>
              <a:rPr lang="en-US" i="1" dirty="0"/>
              <a:t>.</a:t>
            </a:r>
          </a:p>
          <a:p>
            <a:pPr lvl="1"/>
            <a:r>
              <a:rPr lang="en-US" dirty="0"/>
              <a:t>People do not enjoy being </a:t>
            </a:r>
            <a:r>
              <a:rPr lang="en-US" dirty="0" err="1"/>
              <a:t>criticised</a:t>
            </a:r>
            <a:r>
              <a:rPr lang="en-US" dirty="0"/>
              <a:t>.</a:t>
            </a:r>
          </a:p>
          <a:p>
            <a:r>
              <a:rPr lang="en-US" dirty="0"/>
              <a:t>When receiving criticism, view it as an opportunity to improve.</a:t>
            </a:r>
          </a:p>
          <a:p>
            <a:pPr lvl="2"/>
            <a:r>
              <a:rPr lang="en-US" dirty="0"/>
              <a:t>Stay calm,</a:t>
            </a:r>
          </a:p>
          <a:p>
            <a:pPr lvl="2"/>
            <a:r>
              <a:rPr lang="en-US" dirty="0"/>
              <a:t>Don’t get defensive, and</a:t>
            </a:r>
          </a:p>
          <a:p>
            <a:pPr lvl="2"/>
            <a:r>
              <a:rPr lang="en-US" dirty="0"/>
              <a:t>Don’t blame others.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63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Assuming:&#10;Send the message and assume mutual understanding without getting feedback.&#10;Getting feedback ensures mutual understanding.&#10;&#10;&quot;Do you have any questions?&quot;&#10;Give entire message and ask for questions, feedback does not usually follow – people do not ask questions.&#10;Another common error is assuming no questions means there is mutual understanding.&#10;"/>
          <p:cNvGraphicFramePr/>
          <p:nvPr/>
        </p:nvGraphicFramePr>
        <p:xfrm>
          <a:off x="381000" y="1701800"/>
          <a:ext cx="83820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 descr="Common Approaches to Getting Feedback&#10;And Why They Don’t Work:&#10;"/>
          <p:cNvSpPr txBox="1"/>
          <p:nvPr/>
        </p:nvSpPr>
        <p:spPr>
          <a:xfrm>
            <a:off x="384629" y="152400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Common approaches to getting feedback and why they don’t work</a:t>
            </a:r>
          </a:p>
        </p:txBody>
      </p:sp>
    </p:spTree>
    <p:extLst>
      <p:ext uri="{BB962C8B-B14F-4D97-AF65-F5344CB8AC3E}">
        <p14:creationId xmlns:p14="http://schemas.microsoft.com/office/powerpoint/2010/main" val="401321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1821"/>
            <a:ext cx="8229600" cy="769441"/>
          </a:xfr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How to get feedback on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534400" cy="5334000"/>
          </a:xfrm>
        </p:spPr>
        <p:txBody>
          <a:bodyPr>
            <a:noAutofit/>
          </a:bodyPr>
          <a:lstStyle/>
          <a:p>
            <a:r>
              <a:rPr lang="en-US" sz="2800" i="1" dirty="0"/>
              <a:t>Be open to feedback.</a:t>
            </a:r>
          </a:p>
          <a:p>
            <a:pPr lvl="1"/>
            <a:r>
              <a:rPr lang="en-US" sz="2400" dirty="0"/>
              <a:t>If questions upset you, you will get no questions.</a:t>
            </a:r>
          </a:p>
          <a:p>
            <a:r>
              <a:rPr lang="en-US" sz="2800" i="1" dirty="0"/>
              <a:t>Be aware of nonverbal communication.</a:t>
            </a:r>
          </a:p>
          <a:p>
            <a:pPr lvl="1"/>
            <a:r>
              <a:rPr lang="en-US" sz="2400" dirty="0"/>
              <a:t>Make sure yours encourages feedback.</a:t>
            </a:r>
          </a:p>
          <a:p>
            <a:r>
              <a:rPr lang="en-US" sz="2800" i="1" dirty="0"/>
              <a:t>Ask questions.</a:t>
            </a:r>
          </a:p>
          <a:p>
            <a:pPr lvl="1"/>
            <a:r>
              <a:rPr lang="en-US" sz="2400" dirty="0"/>
              <a:t>Ask direct questions on </a:t>
            </a:r>
            <a:r>
              <a:rPr lang="en-US" sz="2400" i="1" dirty="0"/>
              <a:t>specific information.</a:t>
            </a:r>
            <a:endParaRPr lang="en-US" sz="2400" dirty="0"/>
          </a:p>
          <a:p>
            <a:r>
              <a:rPr lang="en-US" sz="2800" i="1" dirty="0"/>
              <a:t>Use paraphrasing.</a:t>
            </a:r>
          </a:p>
          <a:p>
            <a:pPr lvl="1"/>
            <a:r>
              <a:rPr lang="en-US" sz="2400" dirty="0"/>
              <a:t>How we ask for paraphrasing affects attitude.</a:t>
            </a:r>
          </a:p>
          <a:p>
            <a:pPr marL="914400" lvl="2" indent="0">
              <a:buNone/>
            </a:pPr>
            <a:r>
              <a:rPr lang="en-US" sz="2000" dirty="0">
                <a:solidFill>
                  <a:schemeClr val="accent1"/>
                </a:solidFill>
              </a:rPr>
              <a:t>‘</a:t>
            </a:r>
            <a:r>
              <a:rPr lang="en-US" sz="2000" i="1" dirty="0">
                <a:solidFill>
                  <a:schemeClr val="accent1"/>
                </a:solidFill>
              </a:rPr>
              <a:t>Now tell me what you are going to do, so we will be sure that we are in agreement’</a:t>
            </a:r>
          </a:p>
          <a:p>
            <a:pPr marL="914400" lvl="2" indent="0">
              <a:buNone/>
            </a:pPr>
            <a:r>
              <a:rPr lang="en-US" sz="2000" b="1" i="1" dirty="0">
                <a:solidFill>
                  <a:schemeClr val="accent1"/>
                </a:solidFill>
              </a:rPr>
              <a:t>‘Would you tell me what you are going to do, so that I can be sure that I explained myself clearly?’.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3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360-Degree multi-rater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receiving performance evaluation from multiple 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 descr="Exhibit 6-2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3048000"/>
            <a:ext cx="5181600" cy="245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15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Coaching</a:t>
            </a:r>
            <a:r>
              <a:rPr lang="en-US" dirty="0"/>
              <a:t> </a:t>
            </a:r>
            <a:r>
              <a:rPr lang="en-US" i="1" dirty="0"/>
              <a:t>is the process of giving motivational feedback to maintain and improve performance.</a:t>
            </a:r>
          </a:p>
          <a:p>
            <a:pPr lvl="1"/>
            <a:r>
              <a:rPr lang="en-US" dirty="0"/>
              <a:t>Based on feedback and communications.</a:t>
            </a:r>
          </a:p>
          <a:p>
            <a:pPr lvl="1"/>
            <a:r>
              <a:rPr lang="en-US" dirty="0"/>
              <a:t>Boosts performance.</a:t>
            </a:r>
          </a:p>
          <a:p>
            <a:r>
              <a:rPr lang="en-US" dirty="0"/>
              <a:t>Coaching is not just for athletes, managers should look for steady performance and continual improvement.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25" y="206926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582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Coaching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Develop a supportive working relationship</a:t>
            </a:r>
          </a:p>
          <a:p>
            <a:r>
              <a:rPr lang="en-US" dirty="0"/>
              <a:t>Give praise and recognition</a:t>
            </a:r>
          </a:p>
          <a:p>
            <a:r>
              <a:rPr lang="en-US" dirty="0"/>
              <a:t>Avoid blame and embarrassment</a:t>
            </a:r>
          </a:p>
          <a:p>
            <a:r>
              <a:rPr lang="en-US" dirty="0"/>
              <a:t>Focus on the </a:t>
            </a:r>
            <a:r>
              <a:rPr lang="en-US" dirty="0" err="1"/>
              <a:t>behaviour</a:t>
            </a:r>
            <a:r>
              <a:rPr lang="en-US" dirty="0"/>
              <a:t>, not the person</a:t>
            </a:r>
          </a:p>
          <a:p>
            <a:r>
              <a:rPr lang="en-US" dirty="0"/>
              <a:t>Have employees assess their own performance</a:t>
            </a:r>
          </a:p>
          <a:p>
            <a:pPr lvl="1"/>
            <a:r>
              <a:rPr lang="en-US" dirty="0"/>
              <a:t>Criticism</a:t>
            </a:r>
          </a:p>
          <a:p>
            <a:pPr lvl="2"/>
            <a:r>
              <a:rPr lang="en-US" i="1" dirty="0">
                <a:solidFill>
                  <a:srgbClr val="0070C0"/>
                </a:solidFill>
              </a:rPr>
              <a:t>‘Are you going to meet the deadline for the report?’</a:t>
            </a:r>
          </a:p>
          <a:p>
            <a:pPr lvl="1"/>
            <a:r>
              <a:rPr lang="en-US" dirty="0"/>
              <a:t>Self-evaluation</a:t>
            </a:r>
          </a:p>
          <a:p>
            <a:pPr lvl="2"/>
            <a:r>
              <a:rPr lang="en-US" i="1" dirty="0">
                <a:solidFill>
                  <a:srgbClr val="0070C0"/>
                </a:solidFill>
              </a:rPr>
              <a:t>‘How are you progressing on the report that’s due this Thursday? Is there something I can do to help?’</a:t>
            </a:r>
          </a:p>
          <a:p>
            <a:r>
              <a:rPr lang="en-US" dirty="0"/>
              <a:t>Give specific and descriptive feedback</a:t>
            </a:r>
          </a:p>
          <a:p>
            <a:pPr lvl="1"/>
            <a:r>
              <a:rPr lang="en-US" dirty="0"/>
              <a:t>factual feedback  are specific and positive</a:t>
            </a:r>
          </a:p>
          <a:p>
            <a:pPr lvl="2"/>
            <a:r>
              <a:rPr lang="en-US" i="1" dirty="0">
                <a:solidFill>
                  <a:srgbClr val="0070C0"/>
                </a:solidFill>
              </a:rPr>
              <a:t>‘How would you assess the number of errors you have been making this week?’</a:t>
            </a:r>
          </a:p>
          <a:p>
            <a:pPr lvl="1"/>
            <a:r>
              <a:rPr lang="en-US" dirty="0"/>
              <a:t>Inferential feedback tends to be more negative criticism</a:t>
            </a:r>
          </a:p>
          <a:p>
            <a:pPr lvl="2"/>
            <a:r>
              <a:rPr lang="en-US" i="1" dirty="0">
                <a:solidFill>
                  <a:srgbClr val="0070C0"/>
                </a:solidFill>
              </a:rPr>
              <a:t>‘Are you going to meet the deadline for the report?’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06404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152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Coaching guidelines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80277"/>
          </a:xfrm>
        </p:spPr>
        <p:txBody>
          <a:bodyPr/>
          <a:lstStyle/>
          <a:p>
            <a:r>
              <a:rPr lang="en-US" sz="2800" dirty="0"/>
              <a:t>Give coaching feedback</a:t>
            </a:r>
          </a:p>
          <a:p>
            <a:pPr marL="457200" lvl="1" indent="0">
              <a:buNone/>
            </a:pPr>
            <a:r>
              <a:rPr lang="en-US" sz="1900" i="1" dirty="0">
                <a:solidFill>
                  <a:srgbClr val="0070C0"/>
                </a:solidFill>
              </a:rPr>
              <a:t>‘Would you like me to show you how to put attendance records faster on the system?’</a:t>
            </a:r>
          </a:p>
          <a:p>
            <a:r>
              <a:rPr lang="en-US" sz="2800" dirty="0"/>
              <a:t>Provide </a:t>
            </a:r>
            <a:r>
              <a:rPr lang="en-US" sz="2800" dirty="0" err="1"/>
              <a:t>modelling</a:t>
            </a:r>
            <a:r>
              <a:rPr lang="en-US" sz="2800" dirty="0"/>
              <a:t> and training </a:t>
            </a:r>
          </a:p>
          <a:p>
            <a:pPr lvl="1"/>
            <a:r>
              <a:rPr lang="en-US" sz="2400" dirty="0"/>
              <a:t>A good leader leads by example</a:t>
            </a:r>
          </a:p>
          <a:p>
            <a:pPr lvl="1"/>
            <a:r>
              <a:rPr lang="en-US" sz="2400" dirty="0"/>
              <a:t>The </a:t>
            </a:r>
            <a:r>
              <a:rPr lang="en-US" sz="2400" b="1" dirty="0">
                <a:solidFill>
                  <a:schemeClr val="tx2"/>
                </a:solidFill>
              </a:rPr>
              <a:t>Job Instructional Training Method (JIT) </a:t>
            </a:r>
            <a:r>
              <a:rPr lang="en-US" sz="2400" dirty="0"/>
              <a:t>is widely used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17</a:t>
            </a:fld>
            <a:endParaRPr lang="en-US"/>
          </a:p>
        </p:txBody>
      </p:sp>
      <p:pic>
        <p:nvPicPr>
          <p:cNvPr id="10" name="Picture 9" descr="Model 6-2.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61" y="3254030"/>
            <a:ext cx="9144001" cy="1295400"/>
          </a:xfrm>
          <a:prstGeom prst="rect">
            <a:avLst/>
          </a:prstGeom>
        </p:spPr>
      </p:pic>
      <p:sp>
        <p:nvSpPr>
          <p:cNvPr id="11" name="TextBox 10" descr="Put the trainee at ease, create interest in the job and encourage questions.&#10;"/>
          <p:cNvSpPr txBox="1"/>
          <p:nvPr/>
        </p:nvSpPr>
        <p:spPr>
          <a:xfrm>
            <a:off x="406401" y="4545801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Put the trainee at ease, create interest in the job and encourage questions.</a:t>
            </a:r>
          </a:p>
        </p:txBody>
      </p:sp>
      <p:sp>
        <p:nvSpPr>
          <p:cNvPr id="12" name="TextBox 11" descr="For complex tasks with multiple steps, give employee a copy of written steps.&#10;"/>
          <p:cNvSpPr txBox="1"/>
          <p:nvPr/>
        </p:nvSpPr>
        <p:spPr>
          <a:xfrm>
            <a:off x="2616201" y="4545801"/>
            <a:ext cx="190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complex tasks with multiple steps, give employee a copy of written steps.</a:t>
            </a:r>
          </a:p>
        </p:txBody>
      </p:sp>
      <p:sp>
        <p:nvSpPr>
          <p:cNvPr id="13" name="TextBox 12" descr="Correct any errors, be patient and helpful, continue until trainee is proficient.&#10;"/>
          <p:cNvSpPr txBox="1"/>
          <p:nvPr/>
        </p:nvSpPr>
        <p:spPr>
          <a:xfrm>
            <a:off x="4826001" y="4545801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Correct any errors, be patient and helpful, continue until trainee is proficient.</a:t>
            </a:r>
          </a:p>
        </p:txBody>
      </p:sp>
      <p:sp>
        <p:nvSpPr>
          <p:cNvPr id="14" name="TextBox 13" descr="Correct any errors or faulty work procedures before they become a habit.&#10;"/>
          <p:cNvSpPr txBox="1"/>
          <p:nvPr/>
        </p:nvSpPr>
        <p:spPr>
          <a:xfrm>
            <a:off x="6959601" y="4545801"/>
            <a:ext cx="182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Correct any errors or faulty work procedures before they become a habit.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446312" y="6096001"/>
            <a:ext cx="8545288" cy="418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US" sz="2800" dirty="0">
                <a:latin typeface="+mn-lt"/>
                <a:ea typeface="+mn-ea"/>
                <a:cs typeface="+mn-cs"/>
              </a:rPr>
              <a:t>Make feedback timely, but flexible and don’t </a:t>
            </a:r>
            <a:r>
              <a:rPr lang="en-US" sz="2800" dirty="0" err="1">
                <a:latin typeface="+mn-lt"/>
                <a:ea typeface="+mn-ea"/>
                <a:cs typeface="+mn-cs"/>
              </a:rPr>
              <a:t>criticise</a:t>
            </a:r>
            <a:endParaRPr lang="en-US" sz="2800" dirty="0"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7140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2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  <p:bldP spid="13" grpId="0"/>
      <p:bldP spid="14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result for graduation ca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793" y="2458"/>
            <a:ext cx="1095375" cy="9781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Criticism vs. Coaching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Autofit/>
          </a:bodyPr>
          <a:lstStyle/>
          <a:p>
            <a:r>
              <a:rPr lang="en-US" dirty="0"/>
              <a:t>Criticism is rarely effective, employees get defensive and develop a negative attitude.</a:t>
            </a:r>
          </a:p>
          <a:p>
            <a:r>
              <a:rPr lang="en-US" dirty="0">
                <a:solidFill>
                  <a:srgbClr val="00B0F0"/>
                </a:solidFill>
              </a:rPr>
              <a:t>Coaching feedback </a:t>
            </a:r>
            <a:r>
              <a:rPr lang="en-US" i="1" dirty="0"/>
              <a:t>is based on a good, supportive relationship; it is specific and descriptive; and it is not judgmental criticism.</a:t>
            </a:r>
          </a:p>
          <a:p>
            <a:r>
              <a:rPr lang="en-US" dirty="0"/>
              <a:t>Criticism makes employees feel like losers, coaching feedback makes them feel like winners.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07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Performance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229" y="3276600"/>
            <a:ext cx="8229600" cy="2468563"/>
          </a:xfrm>
        </p:spPr>
        <p:txBody>
          <a:bodyPr>
            <a:normAutofit fontScale="85000" lnSpcReduction="10000"/>
          </a:bodyPr>
          <a:lstStyle/>
          <a:p>
            <a:pPr marL="557784" lvl="1" indent="-283464">
              <a:spcBef>
                <a:spcPts val="672"/>
              </a:spcBef>
              <a:buClr>
                <a:srgbClr val="B95927"/>
              </a:buClr>
              <a:buFont typeface="Arial" pitchFamily="34" charset="0"/>
              <a:buChar char="&gt;"/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When </a:t>
            </a:r>
            <a:r>
              <a:rPr lang="en-US" i="1" kern="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ability </a:t>
            </a: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the reason:</a:t>
            </a:r>
          </a:p>
          <a:p>
            <a:pPr marL="1472184" lvl="3" indent="-283464">
              <a:spcBef>
                <a:spcPts val="672"/>
              </a:spcBef>
              <a:buClr>
                <a:srgbClr val="E15E26"/>
              </a:buClr>
            </a:pPr>
            <a:r>
              <a:rPr lang="en-US" sz="2400" kern="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corrective action is training (JIT).</a:t>
            </a:r>
          </a:p>
          <a:p>
            <a:pPr marL="557784" lvl="1" indent="-283464">
              <a:spcBef>
                <a:spcPts val="672"/>
              </a:spcBef>
              <a:buClr>
                <a:srgbClr val="B95927"/>
              </a:buClr>
              <a:buFont typeface="Arial" pitchFamily="34" charset="0"/>
              <a:buChar char="&gt;"/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When </a:t>
            </a:r>
            <a:r>
              <a:rPr lang="en-US" i="1" kern="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motivation</a:t>
            </a:r>
            <a:r>
              <a:rPr lang="en-US" i="1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lacking:</a:t>
            </a:r>
          </a:p>
          <a:p>
            <a:pPr marL="1472184" lvl="3" indent="-283464">
              <a:spcBef>
                <a:spcPts val="672"/>
              </a:spcBef>
              <a:buClr>
                <a:srgbClr val="E15E26"/>
              </a:buClr>
            </a:pPr>
            <a:r>
              <a:rPr lang="en-US" sz="2400" kern="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Motivational techniques, such as praise, may help.</a:t>
            </a:r>
          </a:p>
          <a:p>
            <a:pPr marL="557784" lvl="1" indent="-283464">
              <a:spcBef>
                <a:spcPts val="672"/>
              </a:spcBef>
              <a:buClr>
                <a:srgbClr val="B95927"/>
              </a:buClr>
              <a:buFont typeface="Arial" pitchFamily="34" charset="0"/>
              <a:buChar char="&gt;"/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When </a:t>
            </a:r>
            <a:r>
              <a:rPr lang="en-US" i="1" kern="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resources </a:t>
            </a:r>
            <a:r>
              <a:rPr lang="en-US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the problem:</a:t>
            </a:r>
          </a:p>
          <a:p>
            <a:pPr marL="1474470" lvl="3" indent="-342900">
              <a:spcBef>
                <a:spcPts val="672"/>
              </a:spcBef>
              <a:buClr>
                <a:srgbClr val="B95927"/>
              </a:buClr>
              <a:defRPr/>
            </a:pPr>
            <a:r>
              <a:rPr lang="en-US" sz="2400" kern="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Get the resources (e.g., tools, materials, equipment, etc.).</a:t>
            </a:r>
          </a:p>
          <a:p>
            <a:endParaRPr lang="en-US" sz="2400" kern="0" dirty="0">
              <a:solidFill>
                <a:srgbClr val="E15E2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1524000"/>
            <a:ext cx="8077200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Performance = Ability * Motivation * Resources</a:t>
            </a:r>
          </a:p>
          <a:p>
            <a:pPr algn="ctr"/>
            <a:endParaRPr lang="en-US" sz="2800" b="1" dirty="0"/>
          </a:p>
        </p:txBody>
      </p:sp>
      <p:pic>
        <p:nvPicPr>
          <p:cNvPr id="8" name="Picture 7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93150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65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Coaching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 descr="In detail, with examples, describe behavior to change.&#10;"/>
          <p:cNvSpPr txBox="1"/>
          <p:nvPr/>
        </p:nvSpPr>
        <p:spPr>
          <a:xfrm>
            <a:off x="304800" y="2979312"/>
            <a:ext cx="1828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22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detail, with examples, describe </a:t>
            </a:r>
            <a:r>
              <a:rPr lang="en-US" sz="2200" dirty="0" err="1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behaviour</a:t>
            </a:r>
            <a:r>
              <a:rPr lang="en-US" sz="22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to change.</a:t>
            </a:r>
          </a:p>
        </p:txBody>
      </p:sp>
      <p:sp>
        <p:nvSpPr>
          <p:cNvPr id="6" name="TextBox 5" descr="Tell employee desired performance, in detail.&#10;"/>
          <p:cNvSpPr txBox="1"/>
          <p:nvPr/>
        </p:nvSpPr>
        <p:spPr>
          <a:xfrm>
            <a:off x="2514600" y="2979312"/>
            <a:ext cx="1828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Tell employee desired performance, in detail.</a:t>
            </a:r>
          </a:p>
        </p:txBody>
      </p:sp>
      <p:sp>
        <p:nvSpPr>
          <p:cNvPr id="7" name="TextBox 6" descr="Unless the reason was ability and employee seems willing to change.&#10;"/>
          <p:cNvSpPr txBox="1"/>
          <p:nvPr/>
        </p:nvSpPr>
        <p:spPr>
          <a:xfrm>
            <a:off x="4724400" y="2979312"/>
            <a:ext cx="1828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/>
            <a:r>
              <a:rPr lang="en-US" sz="22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Unless the reason was </a:t>
            </a:r>
            <a:r>
              <a:rPr lang="en-US" sz="2200" i="1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ability</a:t>
            </a:r>
            <a:r>
              <a:rPr lang="en-US" sz="22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employee seems willing to change.</a:t>
            </a:r>
          </a:p>
        </p:txBody>
      </p:sp>
      <p:sp>
        <p:nvSpPr>
          <p:cNvPr id="8" name="TextBox 7" descr="To ensure employee is behaving as desired.&#10;"/>
          <p:cNvSpPr txBox="1"/>
          <p:nvPr/>
        </p:nvSpPr>
        <p:spPr>
          <a:xfrm>
            <a:off x="6858000" y="2979312"/>
            <a:ext cx="182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ensure employee is behaving as desired.</a:t>
            </a:r>
          </a:p>
        </p:txBody>
      </p:sp>
      <p:pic>
        <p:nvPicPr>
          <p:cNvPr id="9" name="Picture 8" descr="Model 6-4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1600200"/>
            <a:ext cx="9144000" cy="1269011"/>
          </a:xfrm>
          <a:prstGeom prst="rect">
            <a:avLst/>
          </a:prstGeom>
        </p:spPr>
      </p:pic>
      <p:pic>
        <p:nvPicPr>
          <p:cNvPr id="11" name="Picture 10" descr="Image result for graduation ca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826" y="217282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49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Mentoring</a:t>
            </a:r>
            <a:r>
              <a:rPr lang="en-US" dirty="0"/>
              <a:t> </a:t>
            </a:r>
            <a:r>
              <a:rPr lang="en-US" i="1" dirty="0"/>
              <a:t>is a form of coaching in which a more-experienced manager helps a less-experienced protégé.</a:t>
            </a:r>
          </a:p>
          <a:p>
            <a:pPr lvl="1"/>
            <a:r>
              <a:rPr lang="en-US" dirty="0"/>
              <a:t>Primary responsibility is to coach by providing good, sound career advice and help develop leadership skills.</a:t>
            </a:r>
          </a:p>
          <a:p>
            <a:pPr lvl="1"/>
            <a:r>
              <a:rPr lang="en-US" dirty="0"/>
              <a:t>Seek out a good mentor – formal or informal.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06480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825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Managing conflict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conflict</a:t>
            </a:r>
            <a:r>
              <a:rPr lang="en-US" dirty="0"/>
              <a:t> </a:t>
            </a:r>
            <a:r>
              <a:rPr lang="en-US" i="1" dirty="0"/>
              <a:t>exists whenever people are in disagreement and opposition.</a:t>
            </a:r>
          </a:p>
          <a:p>
            <a:r>
              <a:rPr lang="en-US" dirty="0"/>
              <a:t>All human relations rely on the: </a:t>
            </a:r>
          </a:p>
          <a:p>
            <a:pPr lvl="1"/>
            <a:r>
              <a:rPr lang="en-US" sz="3000" i="1" dirty="0">
                <a:solidFill>
                  <a:srgbClr val="00B0F0"/>
                </a:solidFill>
              </a:rPr>
              <a:t>psychological contract </a:t>
            </a:r>
            <a:r>
              <a:rPr lang="en-US" i="1" dirty="0"/>
              <a:t>– </a:t>
            </a:r>
            <a:r>
              <a:rPr lang="en-US" dirty="0"/>
              <a:t>set of unwritten implicit expectations of each party in a relationship.</a:t>
            </a:r>
          </a:p>
          <a:p>
            <a:pPr marL="857250" lvl="3" indent="0">
              <a:buNone/>
            </a:pPr>
            <a:r>
              <a:rPr lang="en-US" i="1" dirty="0">
                <a:solidFill>
                  <a:srgbClr val="0070C0"/>
                </a:solidFill>
                <a:cs typeface="Calibri"/>
              </a:rPr>
              <a:t>‘I give </a:t>
            </a:r>
            <a:r>
              <a:rPr lang="en-US" i="1" spc="-5" dirty="0">
                <a:solidFill>
                  <a:srgbClr val="0070C0"/>
                </a:solidFill>
                <a:cs typeface="Calibri"/>
              </a:rPr>
              <a:t>my time, effort, loyalty </a:t>
            </a:r>
            <a:r>
              <a:rPr lang="en-US" i="1" dirty="0">
                <a:solidFill>
                  <a:srgbClr val="0070C0"/>
                </a:solidFill>
                <a:cs typeface="Calibri"/>
              </a:rPr>
              <a:t>: I </a:t>
            </a:r>
            <a:r>
              <a:rPr lang="en-US" i="1" spc="-5" dirty="0">
                <a:solidFill>
                  <a:srgbClr val="0070C0"/>
                </a:solidFill>
                <a:cs typeface="Calibri"/>
              </a:rPr>
              <a:t>receive </a:t>
            </a:r>
            <a:r>
              <a:rPr lang="en-US" i="1" dirty="0">
                <a:solidFill>
                  <a:srgbClr val="0070C0"/>
                </a:solidFill>
                <a:cs typeface="Calibri"/>
              </a:rPr>
              <a:t>a </a:t>
            </a:r>
            <a:r>
              <a:rPr lang="en-US" i="1" spc="-5" dirty="0">
                <a:solidFill>
                  <a:srgbClr val="0070C0"/>
                </a:solidFill>
                <a:cs typeface="Calibri"/>
              </a:rPr>
              <a:t>secure job,  </a:t>
            </a:r>
            <a:r>
              <a:rPr lang="en-US" i="1" dirty="0">
                <a:solidFill>
                  <a:srgbClr val="0070C0"/>
                </a:solidFill>
                <a:cs typeface="Calibri"/>
              </a:rPr>
              <a:t>managerial </a:t>
            </a:r>
            <a:r>
              <a:rPr lang="en-US" i="1" spc="-5" dirty="0">
                <a:solidFill>
                  <a:srgbClr val="0070C0"/>
                </a:solidFill>
                <a:cs typeface="Calibri"/>
              </a:rPr>
              <a:t>support, career opportunities</a:t>
            </a:r>
            <a:r>
              <a:rPr lang="en-US" i="1" spc="20" dirty="0">
                <a:solidFill>
                  <a:srgbClr val="0070C0"/>
                </a:solidFill>
                <a:cs typeface="Calibri"/>
              </a:rPr>
              <a:t>, </a:t>
            </a:r>
            <a:r>
              <a:rPr lang="en-US" i="1" spc="-10" dirty="0">
                <a:solidFill>
                  <a:srgbClr val="0070C0"/>
                </a:solidFill>
                <a:cs typeface="Calibri"/>
              </a:rPr>
              <a:t>etc.’</a:t>
            </a:r>
            <a:endParaRPr lang="en-US" i="1" dirty="0">
              <a:solidFill>
                <a:srgbClr val="0070C0"/>
              </a:solidFill>
              <a:cs typeface="Calibri"/>
            </a:endParaRPr>
          </a:p>
          <a:p>
            <a:pPr marL="857250" lvl="3" indent="0">
              <a:buNone/>
            </a:pPr>
            <a:r>
              <a:rPr lang="en-US" sz="2200" spc="-5" dirty="0">
                <a:cs typeface="Calibri"/>
              </a:rPr>
              <a:t>Contributions: effort, </a:t>
            </a:r>
            <a:r>
              <a:rPr lang="en-US" sz="2200" spc="-10" dirty="0">
                <a:cs typeface="Calibri"/>
              </a:rPr>
              <a:t>loyalty, </a:t>
            </a:r>
            <a:r>
              <a:rPr lang="en-US" sz="2200" dirty="0">
                <a:cs typeface="Calibri"/>
              </a:rPr>
              <a:t>knowledge, </a:t>
            </a:r>
            <a:r>
              <a:rPr lang="en-US" sz="2200" spc="-5" dirty="0">
                <a:cs typeface="Calibri"/>
              </a:rPr>
              <a:t>skills, </a:t>
            </a:r>
            <a:r>
              <a:rPr lang="en-US" sz="2200" spc="-10" dirty="0">
                <a:cs typeface="Calibri"/>
              </a:rPr>
              <a:t>creativity,</a:t>
            </a:r>
            <a:r>
              <a:rPr lang="en-US" sz="2200" spc="10" dirty="0">
                <a:cs typeface="Calibri"/>
              </a:rPr>
              <a:t> </a:t>
            </a:r>
            <a:r>
              <a:rPr lang="en-US" sz="2200" spc="-5" dirty="0">
                <a:cs typeface="Calibri"/>
              </a:rPr>
              <a:t>time</a:t>
            </a:r>
          </a:p>
          <a:p>
            <a:pPr marL="857250" lvl="3" indent="0">
              <a:buNone/>
            </a:pPr>
            <a:r>
              <a:rPr lang="en-US" sz="2200" spc="-5" dirty="0">
                <a:cs typeface="Calibri"/>
              </a:rPr>
              <a:t>Inducements: </a:t>
            </a:r>
            <a:r>
              <a:rPr lang="en-US" sz="2200" spc="-15" dirty="0">
                <a:cs typeface="Calibri"/>
              </a:rPr>
              <a:t>pay, </a:t>
            </a:r>
            <a:r>
              <a:rPr lang="en-US" sz="2200" spc="-10" dirty="0">
                <a:cs typeface="Calibri"/>
              </a:rPr>
              <a:t>security, </a:t>
            </a:r>
            <a:r>
              <a:rPr lang="en-US" sz="2200" spc="-5" dirty="0">
                <a:cs typeface="Calibri"/>
              </a:rPr>
              <a:t>benefits, </a:t>
            </a:r>
            <a:r>
              <a:rPr lang="en-US" sz="2200" spc="-10" dirty="0">
                <a:cs typeface="Calibri"/>
              </a:rPr>
              <a:t>status, career,</a:t>
            </a:r>
            <a:r>
              <a:rPr lang="en-US" sz="2200" spc="60" dirty="0">
                <a:cs typeface="Calibri"/>
              </a:rPr>
              <a:t> </a:t>
            </a:r>
            <a:r>
              <a:rPr lang="en-US" sz="2200" spc="-5" dirty="0">
                <a:cs typeface="Calibri"/>
              </a:rPr>
              <a:t>praise</a:t>
            </a:r>
            <a:endParaRPr lang="en-US" sz="2200" dirty="0">
              <a:cs typeface="Calibri"/>
            </a:endParaRPr>
          </a:p>
          <a:p>
            <a:pPr marL="914400" lvl="2" indent="0">
              <a:buNone/>
            </a:pPr>
            <a:r>
              <a:rPr lang="en-US" dirty="0"/>
              <a:t>Often unaware of our expectations until they are unmet.</a:t>
            </a:r>
          </a:p>
          <a:p>
            <a:r>
              <a:rPr lang="en-US" dirty="0"/>
              <a:t>Conflict arises when the contract is broken.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7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A broken contract happens when:&#10;We fail to communicate our expectations or ask about expectations of other party, and we further assume other party has same expectations as us.&#10;&#10;Conflict can be:&#10;Functional conflict – opposition supports objectives, or&#10;Dysfunctional conflict – prevents  the objectives from being met.&#10;&#10;&#10;"/>
          <p:cNvGraphicFramePr/>
          <p:nvPr>
            <p:extLst>
              <p:ext uri="{D42A27DB-BD31-4B8C-83A1-F6EECF244321}">
                <p14:modId xmlns:p14="http://schemas.microsoft.com/office/powerpoint/2010/main" val="2332147376"/>
              </p:ext>
            </p:extLst>
          </p:nvPr>
        </p:nvGraphicFramePr>
        <p:xfrm>
          <a:off x="152400" y="1397000"/>
          <a:ext cx="8915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060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Conflict management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Based on the concern for other’s needs and concern for one’s own needs.</a:t>
            </a:r>
          </a:p>
          <a:p>
            <a:r>
              <a:rPr lang="en-US" dirty="0"/>
              <a:t>Three types of </a:t>
            </a:r>
            <a:r>
              <a:rPr lang="en-US" dirty="0" err="1"/>
              <a:t>behaviours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Passive</a:t>
            </a:r>
          </a:p>
          <a:p>
            <a:pPr lvl="2"/>
            <a:r>
              <a:rPr lang="en-US" dirty="0"/>
              <a:t>When the concern for one’s own needs is low and the concern for other’s needs is high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Aggressive</a:t>
            </a:r>
          </a:p>
          <a:p>
            <a:pPr lvl="2"/>
            <a:r>
              <a:rPr lang="en-US" dirty="0"/>
              <a:t>When the concern for one’s own needs is high and the concern for other’s needs is low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Assertive</a:t>
            </a:r>
          </a:p>
          <a:p>
            <a:pPr lvl="2"/>
            <a:r>
              <a:rPr lang="en-US" dirty="0"/>
              <a:t>A moderate of high concern for one’s own needs and others’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69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Conflict management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 descr="Exhibit 6-4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1492662"/>
            <a:ext cx="8839200" cy="475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81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Advantage: maintains relationships.&#10;Disadvantage: no resolution."/>
          <p:cNvGraphicFramePr/>
          <p:nvPr/>
        </p:nvGraphicFramePr>
        <p:xfrm>
          <a:off x="0" y="2209800"/>
          <a:ext cx="9144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Avoiding conflict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The </a:t>
            </a:r>
            <a:r>
              <a:rPr lang="en-US" i="1" dirty="0"/>
              <a:t>avoiding conflict style </a:t>
            </a:r>
            <a:r>
              <a:rPr lang="en-US" dirty="0"/>
              <a:t>user passively ignores the conflict rather than resolve it.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Appropriate use:</a:t>
            </a:r>
          </a:p>
          <a:p>
            <a:pPr lvl="2"/>
            <a:r>
              <a:rPr lang="en-US" dirty="0"/>
              <a:t>When conflict is trivial,</a:t>
            </a:r>
          </a:p>
          <a:p>
            <a:pPr lvl="2"/>
            <a:r>
              <a:rPr lang="en-US" dirty="0"/>
              <a:t>When your stake is not high,</a:t>
            </a:r>
          </a:p>
          <a:p>
            <a:pPr lvl="2"/>
            <a:r>
              <a:rPr lang="en-US" dirty="0"/>
              <a:t>When confrontation would damage relationship, or</a:t>
            </a:r>
          </a:p>
          <a:p>
            <a:pPr lvl="2"/>
            <a:r>
              <a:rPr lang="en-US" dirty="0"/>
              <a:t>When time is short or emotions are high.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2902803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Maintains relationships.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3048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resolution.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73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Advantage: maintains relationships.&#10;Disadvantage: may be counterproductive."/>
          <p:cNvGraphicFramePr/>
          <p:nvPr/>
        </p:nvGraphicFramePr>
        <p:xfrm>
          <a:off x="0" y="2209800"/>
          <a:ext cx="9144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Accommodating conflict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Autofit/>
          </a:bodyPr>
          <a:lstStyle/>
          <a:p>
            <a:r>
              <a:rPr lang="en-US" dirty="0"/>
              <a:t>The </a:t>
            </a:r>
            <a:r>
              <a:rPr lang="en-US" i="1" dirty="0"/>
              <a:t>accommodating conflict style </a:t>
            </a:r>
            <a:r>
              <a:rPr lang="en-US" dirty="0"/>
              <a:t>user passively gives in to the other party.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Appropriate use:</a:t>
            </a:r>
          </a:p>
          <a:p>
            <a:pPr lvl="2"/>
            <a:r>
              <a:rPr lang="en-US" dirty="0"/>
              <a:t>The person enjoys following,</a:t>
            </a:r>
          </a:p>
          <a:p>
            <a:pPr lvl="2"/>
            <a:r>
              <a:rPr lang="en-US" dirty="0"/>
              <a:t>Maintaining the relationship is priority,</a:t>
            </a:r>
          </a:p>
          <a:p>
            <a:pPr lvl="2"/>
            <a:r>
              <a:rPr lang="en-US" dirty="0"/>
              <a:t>Changes are not important to accommodator, or</a:t>
            </a:r>
          </a:p>
          <a:p>
            <a:pPr lvl="2"/>
            <a:r>
              <a:rPr lang="en-US" dirty="0"/>
              <a:t>Time is limited.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2902803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Maintains relationships.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28956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May be counterproductive.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48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Advantage: better decisions if forcer is correct.&#10;Disadvantage: overuse leads to hostility."/>
          <p:cNvGraphicFramePr/>
          <p:nvPr/>
        </p:nvGraphicFramePr>
        <p:xfrm>
          <a:off x="0" y="2209800"/>
          <a:ext cx="9144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Forcing conflict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The </a:t>
            </a:r>
            <a:r>
              <a:rPr lang="en-US" i="1" dirty="0"/>
              <a:t>forcing conflict style </a:t>
            </a:r>
            <a:r>
              <a:rPr lang="en-US" dirty="0"/>
              <a:t>user uses aggressive behavior to get their way.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Appropriate use:</a:t>
            </a:r>
          </a:p>
          <a:p>
            <a:pPr lvl="2"/>
            <a:r>
              <a:rPr lang="en-US" dirty="0"/>
              <a:t>Unpopular action must be take on important issues,</a:t>
            </a:r>
          </a:p>
          <a:p>
            <a:pPr lvl="2"/>
            <a:r>
              <a:rPr lang="en-US" dirty="0"/>
              <a:t>Commitment is not crucial to implementation,</a:t>
            </a:r>
          </a:p>
          <a:p>
            <a:pPr lvl="2"/>
            <a:r>
              <a:rPr lang="en-US" dirty="0"/>
              <a:t>Maintaining relationships is not critical, or</a:t>
            </a:r>
          </a:p>
          <a:p>
            <a:pPr lvl="2"/>
            <a:r>
              <a:rPr lang="en-US" dirty="0"/>
              <a:t>Conflict resolution is urgent.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26670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Better decisions if forcer is correct.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28194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Overuse leads to hostility.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9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Advantage: conflict is resolved quickly.&#10;Disadvantage: can lead to subpar decisions."/>
          <p:cNvGraphicFramePr/>
          <p:nvPr/>
        </p:nvGraphicFramePr>
        <p:xfrm>
          <a:off x="0" y="2590800"/>
          <a:ext cx="9144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Negotiating conflict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negotiating conflict style </a:t>
            </a:r>
            <a:r>
              <a:rPr lang="en-US" dirty="0"/>
              <a:t>user attempts assertive, give-and-take concessions.</a:t>
            </a:r>
          </a:p>
          <a:p>
            <a:pPr lvl="3"/>
            <a:r>
              <a:rPr lang="en-US" dirty="0"/>
              <a:t>Also called </a:t>
            </a:r>
            <a:r>
              <a:rPr lang="en-US" i="1" dirty="0"/>
              <a:t>compromising style.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Appropriate use:</a:t>
            </a:r>
          </a:p>
          <a:p>
            <a:pPr lvl="2"/>
            <a:r>
              <a:rPr lang="en-US" dirty="0"/>
              <a:t>When issues are complex and critical,</a:t>
            </a:r>
          </a:p>
          <a:p>
            <a:pPr lvl="2"/>
            <a:r>
              <a:rPr lang="en-US" dirty="0"/>
              <a:t>Parties have equal power and differing solutions, or</a:t>
            </a:r>
          </a:p>
          <a:p>
            <a:pPr lvl="2"/>
            <a:r>
              <a:rPr lang="en-US" dirty="0"/>
              <a:t>A solution will only be temporary or if time is short.</a:t>
            </a:r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3283803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Conflict is resolved quickly.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3283803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 lead to subpar decisions.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Advantage: can lead to the best solution.&#10;Disadvantage: time consuming."/>
          <p:cNvGraphicFramePr/>
          <p:nvPr/>
        </p:nvGraphicFramePr>
        <p:xfrm>
          <a:off x="0" y="2438400"/>
          <a:ext cx="9144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Collaborating conflict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2800" dirty="0"/>
              <a:t>The </a:t>
            </a:r>
            <a:r>
              <a:rPr lang="en-US" sz="2800" i="1" dirty="0"/>
              <a:t>collaborating conflict style </a:t>
            </a:r>
            <a:r>
              <a:rPr lang="en-US" sz="2800" dirty="0"/>
              <a:t>user seeks joint resolution with best solution for all.</a:t>
            </a:r>
          </a:p>
          <a:p>
            <a:pPr lvl="3"/>
            <a:r>
              <a:rPr lang="en-US" dirty="0"/>
              <a:t>Also called </a:t>
            </a:r>
            <a:r>
              <a:rPr lang="en-US" i="1" dirty="0"/>
              <a:t>problem-solving style.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sz="2800" dirty="0"/>
              <a:t>Appropriate use:</a:t>
            </a:r>
          </a:p>
          <a:p>
            <a:pPr lvl="2"/>
            <a:r>
              <a:rPr lang="en-US" sz="2300" dirty="0"/>
              <a:t>When compromise would result in sub-</a:t>
            </a:r>
            <a:r>
              <a:rPr lang="en-US" sz="2300" dirty="0" err="1"/>
              <a:t>optimisation</a:t>
            </a:r>
            <a:r>
              <a:rPr lang="en-US" sz="2300" dirty="0"/>
              <a:t>,</a:t>
            </a:r>
          </a:p>
          <a:p>
            <a:pPr lvl="2"/>
            <a:r>
              <a:rPr lang="en-US" sz="2300" dirty="0"/>
              <a:t>When group goal comes first and members collaborate,</a:t>
            </a:r>
          </a:p>
          <a:p>
            <a:pPr lvl="2"/>
            <a:r>
              <a:rPr lang="en-US" sz="2300" dirty="0"/>
              <a:t>Maintaining relationships is important, or</a:t>
            </a:r>
          </a:p>
          <a:p>
            <a:pPr lvl="2"/>
            <a:r>
              <a:rPr lang="en-US" sz="2300" dirty="0"/>
              <a:t>Time is available or when it is a peer conflict.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30480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 lead to the best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32004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9592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consuming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64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7514"/>
            <a:ext cx="8229600" cy="496864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Leaders use communication to influence others.</a:t>
            </a:r>
          </a:p>
          <a:p>
            <a:r>
              <a:rPr lang="en-US" dirty="0">
                <a:solidFill>
                  <a:schemeClr val="tx1"/>
                </a:solidFill>
              </a:rPr>
              <a:t>Communication is the process of conveying information and meaning.</a:t>
            </a:r>
          </a:p>
          <a:p>
            <a:r>
              <a:rPr lang="en-US" dirty="0">
                <a:solidFill>
                  <a:schemeClr val="tx1"/>
                </a:solidFill>
              </a:rPr>
              <a:t>Leaders should select the best channel to transmit their messages.</a:t>
            </a:r>
          </a:p>
          <a:p>
            <a:r>
              <a:rPr lang="en-US" dirty="0">
                <a:solidFill>
                  <a:schemeClr val="tx1"/>
                </a:solidFill>
              </a:rPr>
              <a:t>Providing feedback is important to verify messages and determine if objectives are being met.</a:t>
            </a:r>
          </a:p>
          <a:p>
            <a:r>
              <a:rPr lang="en-US" dirty="0">
                <a:solidFill>
                  <a:schemeClr val="tx1"/>
                </a:solidFill>
              </a:rPr>
              <a:t>Coaching is the process of giving motivational feedback</a:t>
            </a:r>
          </a:p>
          <a:p>
            <a:r>
              <a:rPr lang="en-US" dirty="0">
                <a:solidFill>
                  <a:schemeClr val="tx1"/>
                </a:solidFill>
              </a:rPr>
              <a:t>Leaders are required to effectively manage conflicts.</a:t>
            </a:r>
          </a:p>
          <a:p>
            <a:endParaRPr lang="en-US" i="1" dirty="0"/>
          </a:p>
          <a:p>
            <a:endParaRPr lang="en-US" i="1" dirty="0"/>
          </a:p>
          <a:p>
            <a:endParaRPr lang="en-AU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4514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49124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1817</Words>
  <Application>Microsoft Macintosh PowerPoint</Application>
  <PresentationFormat>On-screen Show (4:3)</PresentationFormat>
  <Paragraphs>270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Tahoma</vt:lpstr>
      <vt:lpstr>Office Theme</vt:lpstr>
      <vt:lpstr>Leadership in Business and Society BUSN 3052</vt:lpstr>
      <vt:lpstr>Learning outcomes</vt:lpstr>
      <vt:lpstr>Communication</vt:lpstr>
      <vt:lpstr>Important parts in communication</vt:lpstr>
      <vt:lpstr>Sending messages and giving instructions</vt:lpstr>
      <vt:lpstr>The oral message-sending process</vt:lpstr>
      <vt:lpstr>Written communication</vt:lpstr>
      <vt:lpstr>Receiving messages</vt:lpstr>
      <vt:lpstr>Channel richness</vt:lpstr>
      <vt:lpstr>Feedback</vt:lpstr>
      <vt:lpstr>The need to be open to feedback</vt:lpstr>
      <vt:lpstr>PowerPoint Presentation</vt:lpstr>
      <vt:lpstr>How to get feedback on messages</vt:lpstr>
      <vt:lpstr>360-Degree multi-rater feedback</vt:lpstr>
      <vt:lpstr>Coaching</vt:lpstr>
      <vt:lpstr>Coaching guidelines</vt:lpstr>
      <vt:lpstr>Coaching guidelines …</vt:lpstr>
      <vt:lpstr>Criticism vs. Coaching feedback</vt:lpstr>
      <vt:lpstr>Performance formula</vt:lpstr>
      <vt:lpstr>Coaching model</vt:lpstr>
      <vt:lpstr>Mentoring</vt:lpstr>
      <vt:lpstr>Managing conflict</vt:lpstr>
      <vt:lpstr>PowerPoint Presentation</vt:lpstr>
      <vt:lpstr>Conflict management styles</vt:lpstr>
      <vt:lpstr>Conflict management styles</vt:lpstr>
      <vt:lpstr>Avoiding conflict style</vt:lpstr>
      <vt:lpstr>Accommodating conflict style</vt:lpstr>
      <vt:lpstr>Forcing conflict style</vt:lpstr>
      <vt:lpstr>Negotiating conflict style</vt:lpstr>
      <vt:lpstr>Collaborating conflict style</vt:lpstr>
      <vt:lpstr>Summary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 Business and Society BUSN 3052</dc:title>
  <dc:creator>Samudi</dc:creator>
  <cp:lastModifiedBy>Microsoft Office User</cp:lastModifiedBy>
  <cp:revision>542</cp:revision>
  <cp:lastPrinted>2018-08-02T05:13:44Z</cp:lastPrinted>
  <dcterms:created xsi:type="dcterms:W3CDTF">2018-07-16T01:16:33Z</dcterms:created>
  <dcterms:modified xsi:type="dcterms:W3CDTF">2019-09-07T08:14:54Z</dcterms:modified>
</cp:coreProperties>
</file>